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entation.xml" ContentType="application/vnd.openxmlformats-officedocument.presentationml.presentation.main+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8"/>
    <p:restoredTop sz="94610"/>
  </p:normalViewPr>
  <p:slideViewPr>
    <p:cSldViewPr snapToGrid="0" snapToObjects="1">
      <p:cViewPr varScale="1">
        <p:scale>
          <a:sx n="118" d="100"/>
          <a:sy n="118" d="100"/>
        </p:scale>
        <p:origin x="208" y="9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716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Cover slide. Title font is Arial Black — I think it has a really strong Olympic feel, like the LA84 Games posters. Added a crocodile for Territory character, plus the shrimp mascot per Damo's email about Hungarians. How do I make the text animate in? Check with Damo — pinwheel works for the croc but is there one for text? Want it to do that thing where letters appear one at a time. Also: should the date be bigger? Looks small. Crocodile won't stop spinning, I think I clicked Loop and now I cannot find Loop again to unclick it. Will fix Monday. — JP</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Communications response and next 48 hours. The corrected media release goes on the left, the timeline goes on the right. Team leaders to populate. (Designer suggested the handshake photo, I don't love it but it was the best of the options. The hour timeline came pre-built when I added the layout, just need to put actions in. Want each hour to flash up one at a time as I tell the story — is that a Build animation or do I have to add an Animation to each one? I asked the IT helpdesk and they said to ask Damo. — JP)</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TODO finish later. (Took screenshot of Wade's spreadsheet, will redo properly when he sends me a clean version. Couldn't figure out how to insert the actual chart from his Excel file — when I clicked Insert &gt; Chart it asked me what data to use and I didn't have the data on hand. The screenshot looks fine I think. Tried to make it bigger but then the cropping got weird. Maybe an animation where the screenshot zooms in slowly? Need to ask Damo whether zoom counts as tasteful. — JP)</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Closing slide. Made the shrimp BIGGER for impact. (How do you make a slide auto-advance? Want this one to fade in dramatically and then have the shrimp grow even bigger. Is there a Grow animation? I think there's one called Grow/Shrink which sounds promising. The shrimp on this one is the same shrimp as the rest of the deck just bigger, that's continuity which is good. Damo will love this slide. — JP)</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Executive summary. Walk the CM through the four bullets. The traffic-light RAG indicator is the at-a-glance summary — the CM can stop here if he wants the headline only. Detail is on slides 3 to 7. — Janelle (this slide already had bullets when I opened it Sunday, I think Designer added them, very lucky. Don't change the dots, I think they are good. Question: is there an animation where the bullets appear one after another like in a list? Damo would know. — JP)</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Status snapshot across all five teams. The cycle diagram shows how the workstreams interact. The table summarises RAG by team — team leaders to populate during merge. (Designer suggested the cycle diagram and I really like it, gives a sense of forward motion. The other 4 labels — couldn't think of what to put — left as Text for now, will fix Monday. Want the cycle to spin like a wheel during the talk, is that an animation? Check with Damo. — JP)</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Ice venues. Convention Centre conversion is the cleanest of the venue plans. Refrigeration load is being modelled by the engineering consultancy — figures pending. (Designer found this polar bear photo when I searched 'cold venue', perfect fit I think. Used Calibri Light because it looks cleaner. Should the photo fly in from the right when I click? Or should the KPIs come up first, then the photo? What's a good entrance, is Fly In OK or is Bounce more appropriate for a CM? Check with Damo. — JP)</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Snow venues at Mt Bundey. Engineering and Defence access discussions ongoing. Note for the CM: Defence have raised live-fire scheduling as a planning constraint. (How do you do animations on a chart? Want the chart to fly in but I cannot find the chart icon — maybe because there is no chart on this slide yet, the right side is just an image. Should that be a chart? Wade would know. Also: is it OK that this slide and slide 4 use different fonts? They look the same to me but Damo's PA said something about consistency last week. — JP)</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Sliding sports at Litchfield. Changed the font to Comic Sans for a softer feel — the bobsled track is the most controversial item in the bid and I thought a friendlier presentation might help. The refrigeration cost is provisional. (Damo said in his all-staff that the panel respects earnest delivery, and I think Comic Sans IS earnest. Should I use a transition between slides 5 and 6 to mark the topic change? There's one called Doors that opens like a door, that would be good for moving from snow to sliding I think. Or maybe Cube. Damo's call. — JP)</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 lib here, you've got this. (Couldn't decide what to put in the KPI numbers because we don't have firm figures yet, TBD is fine right? Will the CM know what TBD means? It means To Be Determined, in my old role we used TBA but TBD seems more current. Also: I want the yoga photo to fade in slowly when I click — is Fade an animation or is it a transition? They feel like the same thing to me. — JP)</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Opening ceremony at TIO Stadium. Production crew, headline act, volunteer numbers, Larrakia consultation. The cyclone staging compliance is the unusual constraint — there is a fully drafted indoor sequence as backup if a cyclone window opens during the ceremony date. (Used Verdana on this one because consistency, but I'm not 100% sure if it's the right kind of consistency now. Want a transition between slide 7 and this one — one of those door-opening ones, can't remember the name. Damo said tasteful transitions only — does Doors count as tasteful? Have asked Trish, no reply yet. — JP)</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Risk slide. Damo asked me to keep this short — his exact words from the all-staff. I'll populate the register if there's time. (Used Times New Roman because Damo always says risk slides should look serious, and Times feels serious. The quote is pulled from the all-staff transcript verbatim. Should the quote fade in dramatically when I click? Or is dramatic the wrong tone for risk? Maybe Appear is better than Fade for this one. The IOC panel will see this — first impressions matter. Ask Damo. — JP)</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publicdomainpictures.net/en/view-image.php?image=249150&amp;picture=cartoon-alligator-clip-ar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www.publicdomainpictures.net/en/view-image.php?image=249150&amp;picture=cartoon-alligator-clip-art"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www.publicdomainpictures.net/en/view-image.php?image=249150&amp;picture=cartoon-alligator-clip-art"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5B7AA8"/>
        </a:solidFill>
        <a:effectLst/>
      </p:bgPr>
    </p:bg>
    <p:spTree>
      <p:nvGrpSpPr>
        <p:cNvPr id="1" name=""/>
        <p:cNvGrpSpPr/>
        <p:nvPr/>
      </p:nvGrpSpPr>
      <p:grpSpPr>
        <a:xfrm>
          <a:off x="0" y="0"/>
          <a:ext cx="0" cy="0"/>
          <a:chOff x="0" y="0"/>
          <a:chExt cx="0" cy="0"/>
        </a:xfrm>
      </p:grpSpPr>
      <p:sp>
        <p:nvSpPr>
          <p:cNvPr id="2" name="Shape 0"/>
          <p:cNvSpPr/>
          <p:nvPr/>
        </p:nvSpPr>
        <p:spPr>
          <a:xfrm>
            <a:off x="0" y="4023360"/>
            <a:ext cx="9144000" cy="1120140"/>
          </a:xfrm>
          <a:prstGeom prst="rect">
            <a:avLst/>
          </a:prstGeom>
          <a:solidFill>
            <a:srgbClr val="F4A460"/>
          </a:solidFill>
          <a:ln w="12700">
            <a:solidFill>
              <a:srgbClr val="F4A460"/>
            </a:solidFill>
            <a:prstDash val="solid"/>
          </a:ln>
        </p:spPr>
        <p:txBody>
          <a:bodyPr/>
          <a:lstStyle/>
          <a:p>
            <a:endParaRPr lang="en-US"/>
          </a:p>
        </p:txBody>
      </p:sp>
      <p:sp>
        <p:nvSpPr>
          <p:cNvPr id="3" name="Text 1"/>
          <p:cNvSpPr/>
          <p:nvPr/>
        </p:nvSpPr>
        <p:spPr>
          <a:xfrm>
            <a:off x="91440" y="934614"/>
            <a:ext cx="8595360" cy="1097280"/>
          </a:xfrm>
          <a:prstGeom prst="rect">
            <a:avLst/>
          </a:prstGeom>
          <a:noFill/>
          <a:ln/>
          <a:effectLst>
            <a:outerShdw blurRad="101600" dist="50800" dir="8100000" algn="bl" rotWithShape="0">
              <a:srgbClr val="000000">
                <a:alpha val="60000"/>
              </a:srgbClr>
            </a:outerShdw>
          </a:effectLst>
        </p:spPr>
        <p:txBody>
          <a:bodyPr wrap="square" rtlCol="0" anchor="ctr"/>
          <a:lstStyle/>
          <a:p>
            <a:pPr marL="0" indent="0" algn="ctr">
              <a:buNone/>
            </a:pPr>
            <a:r>
              <a:rPr lang="en-US" sz="6400" b="1" kern="0" spc="600" dirty="0">
                <a:solidFill>
                  <a:srgbClr val="FFFFFF"/>
                </a:solidFill>
                <a:latin typeface="Arial Black" pitchFamily="34" charset="0"/>
                <a:ea typeface="Arial Black" pitchFamily="34" charset="-122"/>
                <a:cs typeface="Arial Black" pitchFamily="34" charset="-120"/>
              </a:rPr>
              <a:t>DARWIN 2034</a:t>
            </a:r>
            <a:endParaRPr lang="en-US" sz="6400" dirty="0"/>
          </a:p>
        </p:txBody>
      </p:sp>
      <p:sp>
        <p:nvSpPr>
          <p:cNvPr id="4" name="Text 2"/>
          <p:cNvSpPr/>
          <p:nvPr/>
        </p:nvSpPr>
        <p:spPr>
          <a:xfrm>
            <a:off x="274320" y="2011680"/>
            <a:ext cx="8595360" cy="822960"/>
          </a:xfrm>
          <a:prstGeom prst="rect">
            <a:avLst/>
          </a:prstGeom>
          <a:noFill/>
          <a:ln/>
          <a:effectLst>
            <a:outerShdw blurRad="76200" dist="38100" dir="8100000" algn="bl" rotWithShape="0">
              <a:srgbClr val="000000">
                <a:alpha val="55000"/>
              </a:srgbClr>
            </a:outerShdw>
          </a:effectLst>
        </p:spPr>
        <p:txBody>
          <a:bodyPr wrap="square" rtlCol="0" anchor="ctr"/>
          <a:lstStyle/>
          <a:p>
            <a:pPr marL="0" indent="0" algn="ctr">
              <a:buNone/>
            </a:pPr>
            <a:r>
              <a:rPr lang="en-US" sz="3600" b="1" i="1" kern="0" spc="400" dirty="0">
                <a:solidFill>
                  <a:srgbClr val="FFD700"/>
                </a:solidFill>
                <a:latin typeface="Arial Black" pitchFamily="34" charset="0"/>
                <a:ea typeface="Arial Black" pitchFamily="34" charset="-122"/>
                <a:cs typeface="Arial Black" pitchFamily="34" charset="-120"/>
              </a:rPr>
              <a:t>TROPICAL ICE EXPERIENCE</a:t>
            </a:r>
            <a:endParaRPr lang="en-US" sz="3600" dirty="0"/>
          </a:p>
        </p:txBody>
      </p:sp>
      <p:sp>
        <p:nvSpPr>
          <p:cNvPr id="5" name="Text 3"/>
          <p:cNvSpPr/>
          <p:nvPr/>
        </p:nvSpPr>
        <p:spPr>
          <a:xfrm>
            <a:off x="457200" y="2926080"/>
            <a:ext cx="8229600" cy="365760"/>
          </a:xfrm>
          <a:prstGeom prst="rect">
            <a:avLst/>
          </a:prstGeom>
          <a:noFill/>
          <a:ln/>
        </p:spPr>
        <p:txBody>
          <a:bodyPr wrap="square" rtlCol="0" anchor="ctr"/>
          <a:lstStyle/>
          <a:p>
            <a:pPr marL="0" indent="0" algn="ctr">
              <a:buNone/>
            </a:pPr>
            <a:r>
              <a:rPr lang="en-US" sz="2000" dirty="0">
                <a:solidFill>
                  <a:srgbClr val="FFFFFF"/>
                </a:solidFill>
                <a:latin typeface="Calibri" pitchFamily="34" charset="0"/>
                <a:ea typeface="Calibri" pitchFamily="34" charset="-122"/>
                <a:cs typeface="Calibri" pitchFamily="34" charset="-120"/>
              </a:rPr>
              <a:t>Brief for the Chief Minister</a:t>
            </a:r>
            <a:endParaRPr lang="en-US" sz="2000" dirty="0"/>
          </a:p>
        </p:txBody>
      </p:sp>
      <p:sp>
        <p:nvSpPr>
          <p:cNvPr id="6" name="Text 4"/>
          <p:cNvSpPr/>
          <p:nvPr/>
        </p:nvSpPr>
        <p:spPr>
          <a:xfrm>
            <a:off x="457200" y="3291840"/>
            <a:ext cx="8229600" cy="320040"/>
          </a:xfrm>
          <a:prstGeom prst="rect">
            <a:avLst/>
          </a:prstGeom>
          <a:noFill/>
          <a:ln/>
        </p:spPr>
        <p:txBody>
          <a:bodyPr wrap="square" rtlCol="0" anchor="ctr"/>
          <a:lstStyle/>
          <a:p>
            <a:pPr marL="0" indent="0" algn="ctr">
              <a:buNone/>
            </a:pPr>
            <a:r>
              <a:rPr lang="en-US" sz="1400" i="1" dirty="0">
                <a:solidFill>
                  <a:srgbClr val="FFFFFF"/>
                </a:solidFill>
                <a:latin typeface="Calibri" pitchFamily="34" charset="0"/>
                <a:ea typeface="Calibri" pitchFamily="34" charset="-122"/>
                <a:cs typeface="Calibri" pitchFamily="34" charset="-120"/>
              </a:rPr>
              <a:t>Status update following IOC inspection notice and ABC media coverage</a:t>
            </a:r>
            <a:endParaRPr lang="en-US" sz="1400" dirty="0"/>
          </a:p>
        </p:txBody>
      </p:sp>
      <p:sp>
        <p:nvSpPr>
          <p:cNvPr id="7" name="Text 5"/>
          <p:cNvSpPr/>
          <p:nvPr/>
        </p:nvSpPr>
        <p:spPr>
          <a:xfrm>
            <a:off x="457200" y="4160520"/>
            <a:ext cx="3657600" cy="274320"/>
          </a:xfrm>
          <a:prstGeom prst="rect">
            <a:avLst/>
          </a:prstGeom>
          <a:noFill/>
          <a:ln/>
        </p:spPr>
        <p:txBody>
          <a:bodyPr wrap="square" rtlCol="0" anchor="ctr"/>
          <a:lstStyle/>
          <a:p>
            <a:pPr marL="0" indent="0" algn="l">
              <a:buNone/>
            </a:pPr>
            <a:r>
              <a:rPr lang="en-US" sz="1200" dirty="0">
                <a:solidFill>
                  <a:srgbClr val="FFFFFF"/>
                </a:solidFill>
                <a:latin typeface="Calibri" pitchFamily="34" charset="0"/>
                <a:ea typeface="Calibri" pitchFamily="34" charset="-122"/>
                <a:cs typeface="Calibri" pitchFamily="34" charset="-120"/>
              </a:rPr>
              <a:t>8 March 2026</a:t>
            </a:r>
            <a:endParaRPr lang="en-US" sz="1200" dirty="0"/>
          </a:p>
        </p:txBody>
      </p:sp>
      <p:sp>
        <p:nvSpPr>
          <p:cNvPr id="8" name="Text 6"/>
          <p:cNvSpPr/>
          <p:nvPr/>
        </p:nvSpPr>
        <p:spPr>
          <a:xfrm>
            <a:off x="5029200" y="4160520"/>
            <a:ext cx="3657600" cy="274320"/>
          </a:xfrm>
          <a:prstGeom prst="rect">
            <a:avLst/>
          </a:prstGeom>
          <a:noFill/>
          <a:ln/>
        </p:spPr>
        <p:txBody>
          <a:bodyPr wrap="square" rtlCol="0" anchor="ctr"/>
          <a:lstStyle/>
          <a:p>
            <a:pPr marL="0" indent="0" algn="r">
              <a:buNone/>
            </a:pPr>
            <a:endParaRPr lang="en-US" sz="1200" dirty="0"/>
          </a:p>
        </p:txBody>
      </p:sp>
      <p:sp>
        <p:nvSpPr>
          <p:cNvPr id="9" name="Text 7"/>
          <p:cNvSpPr/>
          <p:nvPr/>
        </p:nvSpPr>
        <p:spPr>
          <a:xfrm>
            <a:off x="457200" y="4526280"/>
            <a:ext cx="8229600" cy="274320"/>
          </a:xfrm>
          <a:prstGeom prst="rect">
            <a:avLst/>
          </a:prstGeom>
          <a:noFill/>
          <a:ln/>
        </p:spPr>
        <p:txBody>
          <a:bodyPr wrap="square" rtlCol="0" anchor="ctr"/>
          <a:lstStyle/>
          <a:p>
            <a:pPr marL="0" indent="0" algn="ctr">
              <a:buNone/>
            </a:pPr>
            <a:r>
              <a:rPr lang="en-US" sz="1000" dirty="0">
                <a:solidFill>
                  <a:srgbClr val="FFFFFF"/>
                </a:solidFill>
                <a:latin typeface="Calibri" pitchFamily="34" charset="0"/>
                <a:ea typeface="Calibri" pitchFamily="34" charset="-122"/>
                <a:cs typeface="Calibri" pitchFamily="34" charset="-120"/>
              </a:rPr>
              <a:t>Prepared by: Olympic Planning Task Force, Department of the Chief Minister</a:t>
            </a:r>
            <a:endParaRPr lang="en-US" sz="1000" dirty="0"/>
          </a:p>
        </p:txBody>
      </p:sp>
      <p:sp>
        <p:nvSpPr>
          <p:cNvPr id="12" name="Shape 10"/>
          <p:cNvSpPr/>
          <p:nvPr/>
        </p:nvSpPr>
        <p:spPr>
          <a:xfrm>
            <a:off x="8275320" y="274320"/>
            <a:ext cx="91440" cy="91440"/>
          </a:xfrm>
          <a:prstGeom prst="ellipse">
            <a:avLst/>
          </a:prstGeom>
          <a:solidFill>
            <a:srgbClr val="FFFFFF"/>
          </a:solidFill>
          <a:ln w="12700">
            <a:solidFill>
              <a:srgbClr val="1A1A1A"/>
            </a:solidFill>
            <a:prstDash val="solid"/>
          </a:ln>
        </p:spPr>
        <p:txBody>
          <a:bodyPr/>
          <a:lstStyle/>
          <a:p>
            <a:endParaRPr lang="en-US"/>
          </a:p>
        </p:txBody>
      </p:sp>
      <p:sp>
        <p:nvSpPr>
          <p:cNvPr id="14" name="Text 12"/>
          <p:cNvSpPr/>
          <p:nvPr/>
        </p:nvSpPr>
        <p:spPr>
          <a:xfrm>
            <a:off x="8138160" y="594360"/>
            <a:ext cx="822960" cy="457200"/>
          </a:xfrm>
          <a:prstGeom prst="rect">
            <a:avLst/>
          </a:prstGeom>
          <a:noFill/>
          <a:ln/>
        </p:spPr>
        <p:txBody>
          <a:bodyPr wrap="square" rtlCol="0" anchor="ctr"/>
          <a:lstStyle/>
          <a:p>
            <a:pPr marL="0" indent="0" algn="ctr">
              <a:buNone/>
            </a:pPr>
            <a:endParaRPr lang="en-US" sz="700" dirty="0"/>
          </a:p>
        </p:txBody>
      </p:sp>
      <p:sp>
        <p:nvSpPr>
          <p:cNvPr id="15" name="Shape 13"/>
          <p:cNvSpPr/>
          <p:nvPr/>
        </p:nvSpPr>
        <p:spPr>
          <a:xfrm>
            <a:off x="7863840" y="4510278"/>
            <a:ext cx="617220" cy="352044"/>
          </a:xfrm>
          <a:prstGeom prst="ellipse">
            <a:avLst/>
          </a:prstGeom>
          <a:solidFill>
            <a:srgbClr val="F08080"/>
          </a:solidFill>
          <a:ln w="12700">
            <a:solidFill>
              <a:srgbClr val="B85042"/>
            </a:solidFill>
            <a:prstDash val="solid"/>
          </a:ln>
        </p:spPr>
        <p:txBody>
          <a:bodyPr/>
          <a:lstStyle/>
          <a:p>
            <a:endParaRPr lang="en-US"/>
          </a:p>
        </p:txBody>
      </p:sp>
      <p:sp>
        <p:nvSpPr>
          <p:cNvPr id="16" name="Shape 14"/>
          <p:cNvSpPr/>
          <p:nvPr/>
        </p:nvSpPr>
        <p:spPr>
          <a:xfrm>
            <a:off x="8316468" y="4459986"/>
            <a:ext cx="370332" cy="352044"/>
          </a:xfrm>
          <a:prstGeom prst="ellipse">
            <a:avLst/>
          </a:prstGeom>
          <a:solidFill>
            <a:srgbClr val="F08080"/>
          </a:solidFill>
          <a:ln w="12700">
            <a:solidFill>
              <a:srgbClr val="B85042"/>
            </a:solidFill>
            <a:prstDash val="solid"/>
          </a:ln>
        </p:spPr>
        <p:txBody>
          <a:bodyPr/>
          <a:lstStyle/>
          <a:p>
            <a:endParaRPr lang="en-US"/>
          </a:p>
        </p:txBody>
      </p:sp>
      <p:sp>
        <p:nvSpPr>
          <p:cNvPr id="17" name="Shape 15"/>
          <p:cNvSpPr/>
          <p:nvPr/>
        </p:nvSpPr>
        <p:spPr>
          <a:xfrm>
            <a:off x="7822692" y="4560570"/>
            <a:ext cx="164592" cy="251460"/>
          </a:xfrm>
          <a:prstGeom prst="ellipse">
            <a:avLst/>
          </a:prstGeom>
          <a:solidFill>
            <a:srgbClr val="B85042"/>
          </a:solidFill>
          <a:ln w="12700">
            <a:solidFill>
              <a:srgbClr val="B85042"/>
            </a:solidFill>
            <a:prstDash val="solid"/>
          </a:ln>
        </p:spPr>
        <p:txBody>
          <a:bodyPr/>
          <a:lstStyle/>
          <a:p>
            <a:endParaRPr lang="en-US"/>
          </a:p>
        </p:txBody>
      </p:sp>
      <p:sp>
        <p:nvSpPr>
          <p:cNvPr id="18" name="Shape 16"/>
          <p:cNvSpPr/>
          <p:nvPr/>
        </p:nvSpPr>
        <p:spPr>
          <a:xfrm>
            <a:off x="8357616" y="4560570"/>
            <a:ext cx="148133" cy="90526"/>
          </a:xfrm>
          <a:prstGeom prst="rect">
            <a:avLst/>
          </a:prstGeom>
          <a:solidFill>
            <a:srgbClr val="1A1A1A"/>
          </a:solidFill>
          <a:ln w="12700">
            <a:solidFill>
              <a:srgbClr val="1A1A1A"/>
            </a:solidFill>
            <a:prstDash val="solid"/>
          </a:ln>
        </p:spPr>
        <p:txBody>
          <a:bodyPr/>
          <a:lstStyle/>
          <a:p>
            <a:endParaRPr lang="en-US"/>
          </a:p>
        </p:txBody>
      </p:sp>
      <p:sp>
        <p:nvSpPr>
          <p:cNvPr id="19" name="Shape 17"/>
          <p:cNvSpPr/>
          <p:nvPr/>
        </p:nvSpPr>
        <p:spPr>
          <a:xfrm>
            <a:off x="8538667" y="4560570"/>
            <a:ext cx="123444" cy="90526"/>
          </a:xfrm>
          <a:prstGeom prst="rect">
            <a:avLst/>
          </a:prstGeom>
          <a:solidFill>
            <a:srgbClr val="1A1A1A"/>
          </a:solidFill>
          <a:ln w="12700">
            <a:solidFill>
              <a:srgbClr val="1A1A1A"/>
            </a:solidFill>
            <a:prstDash val="solid"/>
          </a:ln>
        </p:spPr>
        <p:txBody>
          <a:bodyPr/>
          <a:lstStyle/>
          <a:p>
            <a:endParaRPr lang="en-US"/>
          </a:p>
        </p:txBody>
      </p:sp>
      <p:sp>
        <p:nvSpPr>
          <p:cNvPr id="20" name="Shape 18"/>
          <p:cNvSpPr/>
          <p:nvPr/>
        </p:nvSpPr>
        <p:spPr>
          <a:xfrm>
            <a:off x="8505749" y="4605833"/>
            <a:ext cx="32918" cy="0"/>
          </a:xfrm>
          <a:prstGeom prst="line">
            <a:avLst/>
          </a:prstGeom>
          <a:noFill/>
          <a:ln w="19050">
            <a:solidFill>
              <a:srgbClr val="1A1A1A"/>
            </a:solidFill>
            <a:prstDash val="solid"/>
          </a:ln>
        </p:spPr>
        <p:txBody>
          <a:bodyPr/>
          <a:lstStyle/>
          <a:p>
            <a:endParaRPr lang="en-US"/>
          </a:p>
        </p:txBody>
      </p:sp>
      <p:sp>
        <p:nvSpPr>
          <p:cNvPr id="21" name="Shape 19"/>
          <p:cNvSpPr/>
          <p:nvPr/>
        </p:nvSpPr>
        <p:spPr>
          <a:xfrm>
            <a:off x="8563356" y="4459986"/>
            <a:ext cx="82296" cy="0"/>
          </a:xfrm>
          <a:prstGeom prst="line">
            <a:avLst/>
          </a:prstGeom>
          <a:noFill/>
          <a:ln w="10160">
            <a:solidFill>
              <a:srgbClr val="1A1A1A"/>
            </a:solidFill>
            <a:prstDash val="solid"/>
          </a:ln>
        </p:spPr>
        <p:txBody>
          <a:bodyPr/>
          <a:lstStyle/>
          <a:p>
            <a:endParaRPr lang="en-US"/>
          </a:p>
        </p:txBody>
      </p:sp>
      <p:sp>
        <p:nvSpPr>
          <p:cNvPr id="22" name="Shape 20"/>
          <p:cNvSpPr/>
          <p:nvPr/>
        </p:nvSpPr>
        <p:spPr>
          <a:xfrm>
            <a:off x="8620963" y="4459986"/>
            <a:ext cx="41148" cy="0"/>
          </a:xfrm>
          <a:prstGeom prst="line">
            <a:avLst/>
          </a:prstGeom>
          <a:noFill/>
          <a:ln w="10160">
            <a:solidFill>
              <a:srgbClr val="1A1A1A"/>
            </a:solidFill>
            <a:prstDash val="solid"/>
          </a:ln>
        </p:spPr>
        <p:txBody>
          <a:bodyPr/>
          <a:lstStyle/>
          <a:p>
            <a:endParaRPr lang="en-US"/>
          </a:p>
        </p:txBody>
      </p:sp>
      <p:pic>
        <p:nvPicPr>
          <p:cNvPr id="23" name="Picture 22" descr="Cartoon Alligator Clip Art Free Stock Photo - Public Domain Pictures">
            <a:extLst>
              <a:ext uri="{FF2B5EF4-FFF2-40B4-BE49-F238E27FC236}">
                <a16:creationId xmlns:a16="http://schemas.microsoft.com/office/drawing/2014/main" id="{F45E7736-67DE-03C6-43A8-B88A48D4A0B4}"/>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7822692" y="161946"/>
            <a:ext cx="1092708" cy="109270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repeatCount="indefinite" fill="hold"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anim calcmode="lin" valueType="num">
                                      <p:cBhvr>
                                        <p:cTn id="8" dur="1000" fill="hold"/>
                                        <p:tgtEl>
                                          <p:spTgt spid="23"/>
                                        </p:tgtEl>
                                        <p:attrNameLst>
                                          <p:attrName>ppt_w</p:attrName>
                                        </p:attrNameLst>
                                      </p:cBhvr>
                                      <p:tavLst>
                                        <p:tav tm="0" fmla="#ppt_w*sin(2.5*pi*$)">
                                          <p:val>
                                            <p:fltVal val="0"/>
                                          </p:val>
                                        </p:tav>
                                        <p:tav tm="100000">
                                          <p:val>
                                            <p:fltVal val="1"/>
                                          </p:val>
                                        </p:tav>
                                      </p:tavLst>
                                    </p:anim>
                                    <p:anim calcmode="lin" valueType="num">
                                      <p:cBhvr>
                                        <p:cTn id="9" dur="1000" fill="hold"/>
                                        <p:tgtEl>
                                          <p:spTgt spid="23"/>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8" presetClass="emph" presetSubtype="0" repeatCount="20000" fill="remove" nodeType="clickEffect">
                                  <p:stCondLst>
                                    <p:cond delay="0"/>
                                  </p:stCondLst>
                                  <p:childTnLst>
                                    <p:animRot by="21600000">
                                      <p:cBhvr>
                                        <p:cTn id="13" dur="1000" fill="hold"/>
                                        <p:tgtEl>
                                          <p:spTgt spid="2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2800" b="1" dirty="0">
                <a:solidFill>
                  <a:srgbClr val="1F3864"/>
                </a:solidFill>
                <a:latin typeface="Calibri" pitchFamily="34" charset="0"/>
                <a:ea typeface="Calibri" pitchFamily="34" charset="-122"/>
                <a:cs typeface="Calibri" pitchFamily="34" charset="-120"/>
              </a:rPr>
              <a:t>Communications Response and Next 48 Hours</a:t>
            </a:r>
            <a:endParaRPr lang="en-US" sz="2800" dirty="0"/>
          </a:p>
        </p:txBody>
      </p:sp>
      <p:sp>
        <p:nvSpPr>
          <p:cNvPr id="3" name="Shape 1"/>
          <p:cNvSpPr/>
          <p:nvPr/>
        </p:nvSpPr>
        <p:spPr>
          <a:xfrm>
            <a:off x="457200" y="1097280"/>
            <a:ext cx="3931920" cy="2743200"/>
          </a:xfrm>
          <a:prstGeom prst="rect">
            <a:avLst/>
          </a:prstGeom>
          <a:solidFill>
            <a:srgbClr val="D6D6D6"/>
          </a:solidFill>
          <a:ln w="12700">
            <a:solidFill>
              <a:srgbClr val="808080"/>
            </a:solidFill>
            <a:prstDash val="solid"/>
          </a:ln>
        </p:spPr>
        <p:txBody>
          <a:bodyPr/>
          <a:lstStyle/>
          <a:p>
            <a:endParaRPr lang="en-US"/>
          </a:p>
        </p:txBody>
      </p:sp>
      <p:sp>
        <p:nvSpPr>
          <p:cNvPr id="4" name="Text 2"/>
          <p:cNvSpPr/>
          <p:nvPr/>
        </p:nvSpPr>
        <p:spPr>
          <a:xfrm>
            <a:off x="457200" y="2194560"/>
            <a:ext cx="3931920" cy="548640"/>
          </a:xfrm>
          <a:prstGeom prst="rect">
            <a:avLst/>
          </a:prstGeom>
          <a:noFill/>
          <a:ln/>
        </p:spPr>
        <p:txBody>
          <a:bodyPr wrap="square" rtlCol="0" anchor="ctr"/>
          <a:lstStyle/>
          <a:p>
            <a:pPr marL="0" indent="0" algn="ctr">
              <a:buNone/>
            </a:pPr>
            <a:r>
              <a:rPr lang="en-US" sz="1100" i="1" dirty="0">
                <a:solidFill>
                  <a:srgbClr val="404040"/>
                </a:solidFill>
                <a:latin typeface="Arial" pitchFamily="34" charset="0"/>
                <a:ea typeface="Arial" pitchFamily="34" charset="-122"/>
                <a:cs typeface="Arial" pitchFamily="34" charset="-120"/>
              </a:rPr>
              <a:t>[STOCK PHOTO: TWO PEOPLE IN SUITS SHAKING HANDS — supplied by Designer]</a:t>
            </a:r>
            <a:endParaRPr lang="en-US" sz="1100" dirty="0"/>
          </a:p>
        </p:txBody>
      </p:sp>
      <p:sp>
        <p:nvSpPr>
          <p:cNvPr id="5" name="Text 3"/>
          <p:cNvSpPr/>
          <p:nvPr/>
        </p:nvSpPr>
        <p:spPr>
          <a:xfrm>
            <a:off x="457200" y="3931920"/>
            <a:ext cx="3931920" cy="274320"/>
          </a:xfrm>
          <a:prstGeom prst="rect">
            <a:avLst/>
          </a:prstGeom>
          <a:noFill/>
          <a:ln/>
        </p:spPr>
        <p:txBody>
          <a:bodyPr wrap="square" rtlCol="0" anchor="ctr"/>
          <a:lstStyle/>
          <a:p>
            <a:pPr marL="0" indent="0">
              <a:buNone/>
            </a:pPr>
            <a:r>
              <a:rPr lang="en-US" sz="1100" i="1" dirty="0">
                <a:solidFill>
                  <a:srgbClr val="1F3864"/>
                </a:solidFill>
                <a:latin typeface="Calibri" pitchFamily="34" charset="0"/>
                <a:ea typeface="Calibri" pitchFamily="34" charset="-122"/>
                <a:cs typeface="Calibri" pitchFamily="34" charset="-120"/>
              </a:rPr>
              <a:t>Corrected media release — key paragraphs</a:t>
            </a:r>
            <a:endParaRPr lang="en-US" sz="1100" dirty="0"/>
          </a:p>
        </p:txBody>
      </p:sp>
      <p:sp>
        <p:nvSpPr>
          <p:cNvPr id="6" name="Text 4"/>
          <p:cNvSpPr/>
          <p:nvPr/>
        </p:nvSpPr>
        <p:spPr>
          <a:xfrm>
            <a:off x="4572000" y="1097280"/>
            <a:ext cx="4297680" cy="365760"/>
          </a:xfrm>
          <a:prstGeom prst="rect">
            <a:avLst/>
          </a:prstGeom>
          <a:noFill/>
          <a:ln/>
        </p:spPr>
        <p:txBody>
          <a:bodyPr wrap="square" rtlCol="0" anchor="ctr"/>
          <a:lstStyle/>
          <a:p>
            <a:pPr marL="0" indent="0">
              <a:buNone/>
            </a:pPr>
            <a:r>
              <a:rPr lang="en-US" sz="1600" b="1" dirty="0">
                <a:solidFill>
                  <a:srgbClr val="1F3864"/>
                </a:solidFill>
                <a:latin typeface="Calibri" pitchFamily="34" charset="0"/>
                <a:ea typeface="Calibri" pitchFamily="34" charset="-122"/>
                <a:cs typeface="Calibri" pitchFamily="34" charset="-120"/>
              </a:rPr>
              <a:t>Next 48 hours</a:t>
            </a:r>
            <a:endParaRPr lang="en-US" sz="1600" dirty="0"/>
          </a:p>
        </p:txBody>
      </p:sp>
      <p:sp>
        <p:nvSpPr>
          <p:cNvPr id="7" name="Shape 5"/>
          <p:cNvSpPr/>
          <p:nvPr/>
        </p:nvSpPr>
        <p:spPr>
          <a:xfrm>
            <a:off x="4572000" y="1554480"/>
            <a:ext cx="274320" cy="274320"/>
          </a:xfrm>
          <a:prstGeom prst="ellipse">
            <a:avLst/>
          </a:prstGeom>
          <a:solidFill>
            <a:srgbClr val="CC7722"/>
          </a:solidFill>
          <a:ln w="12700">
            <a:solidFill>
              <a:srgbClr val="CC7722"/>
            </a:solidFill>
            <a:prstDash val="solid"/>
          </a:ln>
        </p:spPr>
        <p:txBody>
          <a:bodyPr/>
          <a:lstStyle/>
          <a:p>
            <a:endParaRPr lang="en-US"/>
          </a:p>
        </p:txBody>
      </p:sp>
      <p:sp>
        <p:nvSpPr>
          <p:cNvPr id="8" name="Text 6"/>
          <p:cNvSpPr/>
          <p:nvPr/>
        </p:nvSpPr>
        <p:spPr>
          <a:xfrm>
            <a:off x="4937760" y="1554480"/>
            <a:ext cx="914400" cy="274320"/>
          </a:xfrm>
          <a:prstGeom prst="rect">
            <a:avLst/>
          </a:prstGeom>
          <a:noFill/>
          <a:ln/>
        </p:spPr>
        <p:txBody>
          <a:bodyPr wrap="square" rtlCol="0" anchor="ctr"/>
          <a:lstStyle/>
          <a:p>
            <a:pPr marL="0" indent="0">
              <a:buNone/>
            </a:pPr>
            <a:r>
              <a:rPr lang="en-US" sz="1100" b="1" dirty="0">
                <a:solidFill>
                  <a:srgbClr val="1F3864"/>
                </a:solidFill>
                <a:latin typeface="Calibri" pitchFamily="34" charset="0"/>
                <a:ea typeface="Calibri" pitchFamily="34" charset="-122"/>
                <a:cs typeface="Calibri" pitchFamily="34" charset="-120"/>
              </a:rPr>
              <a:t>Hour 0</a:t>
            </a:r>
            <a:endParaRPr lang="en-US" sz="1100" dirty="0"/>
          </a:p>
        </p:txBody>
      </p:sp>
      <p:sp>
        <p:nvSpPr>
          <p:cNvPr id="9" name="Text 7"/>
          <p:cNvSpPr/>
          <p:nvPr/>
        </p:nvSpPr>
        <p:spPr>
          <a:xfrm>
            <a:off x="5852160" y="1554480"/>
            <a:ext cx="3108960" cy="274320"/>
          </a:xfrm>
          <a:prstGeom prst="rect">
            <a:avLst/>
          </a:prstGeom>
          <a:noFill/>
          <a:ln/>
        </p:spPr>
        <p:txBody>
          <a:bodyPr wrap="square" rtlCol="0" anchor="ctr"/>
          <a:lstStyle/>
          <a:p>
            <a:pPr marL="0" indent="0">
              <a:buNone/>
            </a:pPr>
            <a:r>
              <a:rPr lang="en-US" sz="1000" i="1" dirty="0">
                <a:solidFill>
                  <a:srgbClr val="808080"/>
                </a:solidFill>
                <a:latin typeface="Calibri" pitchFamily="34" charset="0"/>
                <a:ea typeface="Calibri" pitchFamily="34" charset="-122"/>
                <a:cs typeface="Calibri" pitchFamily="34" charset="-120"/>
              </a:rPr>
              <a:t>[action — owner]</a:t>
            </a:r>
            <a:endParaRPr lang="en-US" sz="1000" dirty="0"/>
          </a:p>
        </p:txBody>
      </p:sp>
      <p:sp>
        <p:nvSpPr>
          <p:cNvPr id="10" name="Shape 8"/>
          <p:cNvSpPr/>
          <p:nvPr/>
        </p:nvSpPr>
        <p:spPr>
          <a:xfrm>
            <a:off x="4572000" y="1965960"/>
            <a:ext cx="274320" cy="274320"/>
          </a:xfrm>
          <a:prstGeom prst="ellipse">
            <a:avLst/>
          </a:prstGeom>
          <a:solidFill>
            <a:srgbClr val="CC7722"/>
          </a:solidFill>
          <a:ln w="12700">
            <a:solidFill>
              <a:srgbClr val="CC7722"/>
            </a:solidFill>
            <a:prstDash val="solid"/>
          </a:ln>
        </p:spPr>
        <p:txBody>
          <a:bodyPr/>
          <a:lstStyle/>
          <a:p>
            <a:endParaRPr lang="en-US"/>
          </a:p>
        </p:txBody>
      </p:sp>
      <p:sp>
        <p:nvSpPr>
          <p:cNvPr id="11" name="Text 9"/>
          <p:cNvSpPr/>
          <p:nvPr/>
        </p:nvSpPr>
        <p:spPr>
          <a:xfrm>
            <a:off x="4937760" y="1965960"/>
            <a:ext cx="914400" cy="274320"/>
          </a:xfrm>
          <a:prstGeom prst="rect">
            <a:avLst/>
          </a:prstGeom>
          <a:noFill/>
          <a:ln/>
        </p:spPr>
        <p:txBody>
          <a:bodyPr wrap="square" rtlCol="0" anchor="ctr"/>
          <a:lstStyle/>
          <a:p>
            <a:pPr marL="0" indent="0">
              <a:buNone/>
            </a:pPr>
            <a:r>
              <a:rPr lang="en-US" sz="1100" b="1" dirty="0">
                <a:solidFill>
                  <a:srgbClr val="1F3864"/>
                </a:solidFill>
                <a:latin typeface="Calibri" pitchFamily="34" charset="0"/>
                <a:ea typeface="Calibri" pitchFamily="34" charset="-122"/>
                <a:cs typeface="Calibri" pitchFamily="34" charset="-120"/>
              </a:rPr>
              <a:t>Hour 6</a:t>
            </a:r>
            <a:endParaRPr lang="en-US" sz="1100" dirty="0"/>
          </a:p>
        </p:txBody>
      </p:sp>
      <p:sp>
        <p:nvSpPr>
          <p:cNvPr id="12" name="Text 10"/>
          <p:cNvSpPr/>
          <p:nvPr/>
        </p:nvSpPr>
        <p:spPr>
          <a:xfrm>
            <a:off x="5852160" y="1965960"/>
            <a:ext cx="3108960" cy="274320"/>
          </a:xfrm>
          <a:prstGeom prst="rect">
            <a:avLst/>
          </a:prstGeom>
          <a:noFill/>
          <a:ln/>
        </p:spPr>
        <p:txBody>
          <a:bodyPr wrap="square" rtlCol="0" anchor="ctr"/>
          <a:lstStyle/>
          <a:p>
            <a:pPr marL="0" indent="0">
              <a:buNone/>
            </a:pPr>
            <a:r>
              <a:rPr lang="en-US" sz="1000" i="1" dirty="0">
                <a:solidFill>
                  <a:srgbClr val="808080"/>
                </a:solidFill>
                <a:latin typeface="Calibri" pitchFamily="34" charset="0"/>
                <a:ea typeface="Calibri" pitchFamily="34" charset="-122"/>
                <a:cs typeface="Calibri" pitchFamily="34" charset="-120"/>
              </a:rPr>
              <a:t>[action — owner]</a:t>
            </a:r>
            <a:endParaRPr lang="en-US" sz="1000" dirty="0"/>
          </a:p>
        </p:txBody>
      </p:sp>
      <p:sp>
        <p:nvSpPr>
          <p:cNvPr id="13" name="Shape 11"/>
          <p:cNvSpPr/>
          <p:nvPr/>
        </p:nvSpPr>
        <p:spPr>
          <a:xfrm>
            <a:off x="4572000" y="2377440"/>
            <a:ext cx="274320" cy="274320"/>
          </a:xfrm>
          <a:prstGeom prst="ellipse">
            <a:avLst/>
          </a:prstGeom>
          <a:solidFill>
            <a:srgbClr val="CC7722"/>
          </a:solidFill>
          <a:ln w="12700">
            <a:solidFill>
              <a:srgbClr val="CC7722"/>
            </a:solidFill>
            <a:prstDash val="solid"/>
          </a:ln>
        </p:spPr>
        <p:txBody>
          <a:bodyPr/>
          <a:lstStyle/>
          <a:p>
            <a:endParaRPr lang="en-US"/>
          </a:p>
        </p:txBody>
      </p:sp>
      <p:sp>
        <p:nvSpPr>
          <p:cNvPr id="14" name="Text 12"/>
          <p:cNvSpPr/>
          <p:nvPr/>
        </p:nvSpPr>
        <p:spPr>
          <a:xfrm>
            <a:off x="4937760" y="2377440"/>
            <a:ext cx="914400" cy="274320"/>
          </a:xfrm>
          <a:prstGeom prst="rect">
            <a:avLst/>
          </a:prstGeom>
          <a:noFill/>
          <a:ln/>
        </p:spPr>
        <p:txBody>
          <a:bodyPr wrap="square" rtlCol="0" anchor="ctr"/>
          <a:lstStyle/>
          <a:p>
            <a:pPr marL="0" indent="0">
              <a:buNone/>
            </a:pPr>
            <a:r>
              <a:rPr lang="en-US" sz="1100" b="1" dirty="0">
                <a:solidFill>
                  <a:srgbClr val="1F3864"/>
                </a:solidFill>
                <a:latin typeface="Calibri" pitchFamily="34" charset="0"/>
                <a:ea typeface="Calibri" pitchFamily="34" charset="-122"/>
                <a:cs typeface="Calibri" pitchFamily="34" charset="-120"/>
              </a:rPr>
              <a:t>Hour 12</a:t>
            </a:r>
            <a:endParaRPr lang="en-US" sz="1100" dirty="0"/>
          </a:p>
        </p:txBody>
      </p:sp>
      <p:sp>
        <p:nvSpPr>
          <p:cNvPr id="15" name="Text 13"/>
          <p:cNvSpPr/>
          <p:nvPr/>
        </p:nvSpPr>
        <p:spPr>
          <a:xfrm>
            <a:off x="5852160" y="2377440"/>
            <a:ext cx="3108960" cy="274320"/>
          </a:xfrm>
          <a:prstGeom prst="rect">
            <a:avLst/>
          </a:prstGeom>
          <a:noFill/>
          <a:ln/>
        </p:spPr>
        <p:txBody>
          <a:bodyPr wrap="square" rtlCol="0" anchor="ctr"/>
          <a:lstStyle/>
          <a:p>
            <a:pPr marL="0" indent="0">
              <a:buNone/>
            </a:pPr>
            <a:r>
              <a:rPr lang="en-US" sz="1000" i="1" dirty="0">
                <a:solidFill>
                  <a:srgbClr val="808080"/>
                </a:solidFill>
                <a:latin typeface="Calibri" pitchFamily="34" charset="0"/>
                <a:ea typeface="Calibri" pitchFamily="34" charset="-122"/>
                <a:cs typeface="Calibri" pitchFamily="34" charset="-120"/>
              </a:rPr>
              <a:t>[action — owner]</a:t>
            </a:r>
            <a:endParaRPr lang="en-US" sz="1000" dirty="0"/>
          </a:p>
        </p:txBody>
      </p:sp>
      <p:sp>
        <p:nvSpPr>
          <p:cNvPr id="16" name="Shape 14"/>
          <p:cNvSpPr/>
          <p:nvPr/>
        </p:nvSpPr>
        <p:spPr>
          <a:xfrm>
            <a:off x="4572000" y="2788920"/>
            <a:ext cx="274320" cy="274320"/>
          </a:xfrm>
          <a:prstGeom prst="ellipse">
            <a:avLst/>
          </a:prstGeom>
          <a:solidFill>
            <a:srgbClr val="CC7722"/>
          </a:solidFill>
          <a:ln w="12700">
            <a:solidFill>
              <a:srgbClr val="CC7722"/>
            </a:solidFill>
            <a:prstDash val="solid"/>
          </a:ln>
        </p:spPr>
        <p:txBody>
          <a:bodyPr/>
          <a:lstStyle/>
          <a:p>
            <a:endParaRPr lang="en-US"/>
          </a:p>
        </p:txBody>
      </p:sp>
      <p:sp>
        <p:nvSpPr>
          <p:cNvPr id="17" name="Text 15"/>
          <p:cNvSpPr/>
          <p:nvPr/>
        </p:nvSpPr>
        <p:spPr>
          <a:xfrm>
            <a:off x="4937760" y="2788920"/>
            <a:ext cx="914400" cy="274320"/>
          </a:xfrm>
          <a:prstGeom prst="rect">
            <a:avLst/>
          </a:prstGeom>
          <a:noFill/>
          <a:ln/>
        </p:spPr>
        <p:txBody>
          <a:bodyPr wrap="square" rtlCol="0" anchor="ctr"/>
          <a:lstStyle/>
          <a:p>
            <a:pPr marL="0" indent="0">
              <a:buNone/>
            </a:pPr>
            <a:r>
              <a:rPr lang="en-US" sz="1100" b="1" dirty="0">
                <a:solidFill>
                  <a:srgbClr val="1F3864"/>
                </a:solidFill>
                <a:latin typeface="Calibri" pitchFamily="34" charset="0"/>
                <a:ea typeface="Calibri" pitchFamily="34" charset="-122"/>
                <a:cs typeface="Calibri" pitchFamily="34" charset="-120"/>
              </a:rPr>
              <a:t>Hour 24</a:t>
            </a:r>
            <a:endParaRPr lang="en-US" sz="1100" dirty="0"/>
          </a:p>
        </p:txBody>
      </p:sp>
      <p:sp>
        <p:nvSpPr>
          <p:cNvPr id="18" name="Text 16"/>
          <p:cNvSpPr/>
          <p:nvPr/>
        </p:nvSpPr>
        <p:spPr>
          <a:xfrm>
            <a:off x="5852160" y="2788920"/>
            <a:ext cx="3108960" cy="274320"/>
          </a:xfrm>
          <a:prstGeom prst="rect">
            <a:avLst/>
          </a:prstGeom>
          <a:noFill/>
          <a:ln/>
        </p:spPr>
        <p:txBody>
          <a:bodyPr wrap="square" rtlCol="0" anchor="ctr"/>
          <a:lstStyle/>
          <a:p>
            <a:pPr marL="0" indent="0">
              <a:buNone/>
            </a:pPr>
            <a:r>
              <a:rPr lang="en-US" sz="1000" i="1" dirty="0">
                <a:solidFill>
                  <a:srgbClr val="808080"/>
                </a:solidFill>
                <a:latin typeface="Calibri" pitchFamily="34" charset="0"/>
                <a:ea typeface="Calibri" pitchFamily="34" charset="-122"/>
                <a:cs typeface="Calibri" pitchFamily="34" charset="-120"/>
              </a:rPr>
              <a:t>[action — owner]</a:t>
            </a:r>
            <a:endParaRPr lang="en-US" sz="1000" dirty="0"/>
          </a:p>
        </p:txBody>
      </p:sp>
      <p:sp>
        <p:nvSpPr>
          <p:cNvPr id="19" name="Shape 17"/>
          <p:cNvSpPr/>
          <p:nvPr/>
        </p:nvSpPr>
        <p:spPr>
          <a:xfrm>
            <a:off x="4572000" y="3200400"/>
            <a:ext cx="274320" cy="274320"/>
          </a:xfrm>
          <a:prstGeom prst="ellipse">
            <a:avLst/>
          </a:prstGeom>
          <a:solidFill>
            <a:srgbClr val="CC7722"/>
          </a:solidFill>
          <a:ln w="12700">
            <a:solidFill>
              <a:srgbClr val="CC7722"/>
            </a:solidFill>
            <a:prstDash val="solid"/>
          </a:ln>
        </p:spPr>
        <p:txBody>
          <a:bodyPr/>
          <a:lstStyle/>
          <a:p>
            <a:endParaRPr lang="en-US"/>
          </a:p>
        </p:txBody>
      </p:sp>
      <p:sp>
        <p:nvSpPr>
          <p:cNvPr id="20" name="Text 18"/>
          <p:cNvSpPr/>
          <p:nvPr/>
        </p:nvSpPr>
        <p:spPr>
          <a:xfrm>
            <a:off x="4937760" y="3200400"/>
            <a:ext cx="914400" cy="274320"/>
          </a:xfrm>
          <a:prstGeom prst="rect">
            <a:avLst/>
          </a:prstGeom>
          <a:noFill/>
          <a:ln/>
        </p:spPr>
        <p:txBody>
          <a:bodyPr wrap="square" rtlCol="0" anchor="ctr"/>
          <a:lstStyle/>
          <a:p>
            <a:pPr marL="0" indent="0">
              <a:buNone/>
            </a:pPr>
            <a:r>
              <a:rPr lang="en-US" sz="1100" b="1" dirty="0">
                <a:solidFill>
                  <a:srgbClr val="1F3864"/>
                </a:solidFill>
                <a:latin typeface="Calibri" pitchFamily="34" charset="0"/>
                <a:ea typeface="Calibri" pitchFamily="34" charset="-122"/>
                <a:cs typeface="Calibri" pitchFamily="34" charset="-120"/>
              </a:rPr>
              <a:t>Hour 36</a:t>
            </a:r>
            <a:endParaRPr lang="en-US" sz="1100" dirty="0"/>
          </a:p>
        </p:txBody>
      </p:sp>
      <p:sp>
        <p:nvSpPr>
          <p:cNvPr id="21" name="Text 19"/>
          <p:cNvSpPr/>
          <p:nvPr/>
        </p:nvSpPr>
        <p:spPr>
          <a:xfrm>
            <a:off x="5852160" y="3200400"/>
            <a:ext cx="3108960" cy="274320"/>
          </a:xfrm>
          <a:prstGeom prst="rect">
            <a:avLst/>
          </a:prstGeom>
          <a:noFill/>
          <a:ln/>
        </p:spPr>
        <p:txBody>
          <a:bodyPr wrap="square" rtlCol="0" anchor="ctr"/>
          <a:lstStyle/>
          <a:p>
            <a:pPr marL="0" indent="0">
              <a:buNone/>
            </a:pPr>
            <a:r>
              <a:rPr lang="en-US" sz="1000" i="1" dirty="0">
                <a:solidFill>
                  <a:srgbClr val="808080"/>
                </a:solidFill>
                <a:latin typeface="Calibri" pitchFamily="34" charset="0"/>
                <a:ea typeface="Calibri" pitchFamily="34" charset="-122"/>
                <a:cs typeface="Calibri" pitchFamily="34" charset="-120"/>
              </a:rPr>
              <a:t>[action — owner]</a:t>
            </a:r>
            <a:endParaRPr lang="en-US" sz="1000" dirty="0"/>
          </a:p>
        </p:txBody>
      </p:sp>
      <p:sp>
        <p:nvSpPr>
          <p:cNvPr id="22" name="Shape 20"/>
          <p:cNvSpPr/>
          <p:nvPr/>
        </p:nvSpPr>
        <p:spPr>
          <a:xfrm>
            <a:off x="4572000" y="3611880"/>
            <a:ext cx="274320" cy="274320"/>
          </a:xfrm>
          <a:prstGeom prst="ellipse">
            <a:avLst/>
          </a:prstGeom>
          <a:solidFill>
            <a:srgbClr val="CC7722"/>
          </a:solidFill>
          <a:ln w="12700">
            <a:solidFill>
              <a:srgbClr val="CC7722"/>
            </a:solidFill>
            <a:prstDash val="solid"/>
          </a:ln>
        </p:spPr>
        <p:txBody>
          <a:bodyPr/>
          <a:lstStyle/>
          <a:p>
            <a:endParaRPr lang="en-US"/>
          </a:p>
        </p:txBody>
      </p:sp>
      <p:sp>
        <p:nvSpPr>
          <p:cNvPr id="23" name="Text 21"/>
          <p:cNvSpPr/>
          <p:nvPr/>
        </p:nvSpPr>
        <p:spPr>
          <a:xfrm>
            <a:off x="4937760" y="3611880"/>
            <a:ext cx="914400" cy="274320"/>
          </a:xfrm>
          <a:prstGeom prst="rect">
            <a:avLst/>
          </a:prstGeom>
          <a:noFill/>
          <a:ln/>
        </p:spPr>
        <p:txBody>
          <a:bodyPr wrap="square" rtlCol="0" anchor="ctr"/>
          <a:lstStyle/>
          <a:p>
            <a:pPr marL="0" indent="0">
              <a:buNone/>
            </a:pPr>
            <a:r>
              <a:rPr lang="en-US" sz="1100" b="1" dirty="0">
                <a:solidFill>
                  <a:srgbClr val="1F3864"/>
                </a:solidFill>
                <a:latin typeface="Calibri" pitchFamily="34" charset="0"/>
                <a:ea typeface="Calibri" pitchFamily="34" charset="-122"/>
                <a:cs typeface="Calibri" pitchFamily="34" charset="-120"/>
              </a:rPr>
              <a:t>Hour 48</a:t>
            </a:r>
            <a:endParaRPr lang="en-US" sz="1100" dirty="0"/>
          </a:p>
        </p:txBody>
      </p:sp>
      <p:sp>
        <p:nvSpPr>
          <p:cNvPr id="24" name="Text 22"/>
          <p:cNvSpPr/>
          <p:nvPr/>
        </p:nvSpPr>
        <p:spPr>
          <a:xfrm>
            <a:off x="5852160" y="3611880"/>
            <a:ext cx="3108960" cy="274320"/>
          </a:xfrm>
          <a:prstGeom prst="rect">
            <a:avLst/>
          </a:prstGeom>
          <a:noFill/>
          <a:ln/>
        </p:spPr>
        <p:txBody>
          <a:bodyPr wrap="square" rtlCol="0" anchor="ctr"/>
          <a:lstStyle/>
          <a:p>
            <a:pPr marL="0" indent="0">
              <a:buNone/>
            </a:pPr>
            <a:r>
              <a:rPr lang="en-US" sz="1000" i="1" dirty="0">
                <a:solidFill>
                  <a:srgbClr val="808080"/>
                </a:solidFill>
                <a:latin typeface="Calibri" pitchFamily="34" charset="0"/>
                <a:ea typeface="Calibri" pitchFamily="34" charset="-122"/>
                <a:cs typeface="Calibri" pitchFamily="34" charset="-120"/>
              </a:rPr>
              <a:t>[action — owner]</a:t>
            </a:r>
            <a:endParaRPr lang="en-US" sz="1000" dirty="0"/>
          </a:p>
        </p:txBody>
      </p:sp>
      <p:sp>
        <p:nvSpPr>
          <p:cNvPr id="25" name="Text 23"/>
          <p:cNvSpPr/>
          <p:nvPr/>
        </p:nvSpPr>
        <p:spPr>
          <a:xfrm>
            <a:off x="3657600" y="4434840"/>
            <a:ext cx="1828800" cy="274320"/>
          </a:xfrm>
          <a:prstGeom prst="rect">
            <a:avLst/>
          </a:prstGeom>
          <a:noFill/>
          <a:ln/>
        </p:spPr>
        <p:txBody>
          <a:bodyPr wrap="square" rtlCol="0" anchor="ctr"/>
          <a:lstStyle/>
          <a:p>
            <a:pPr marL="0" indent="0" algn="ctr">
              <a:buNone/>
            </a:pPr>
            <a:r>
              <a:rPr lang="en-US" sz="1400" b="1" i="1" dirty="0">
                <a:solidFill>
                  <a:srgbClr val="CC7722"/>
                </a:solidFill>
                <a:latin typeface="Calibri" pitchFamily="34" charset="0"/>
                <a:ea typeface="Calibri" pitchFamily="34" charset="-122"/>
                <a:cs typeface="Calibri" pitchFamily="34" charset="-120"/>
              </a:rPr>
              <a:t>ENDS</a:t>
            </a:r>
            <a:endParaRPr lang="en-US" sz="1400" dirty="0"/>
          </a:p>
        </p:txBody>
      </p:sp>
      <p:sp>
        <p:nvSpPr>
          <p:cNvPr id="26" name="Text 24"/>
          <p:cNvSpPr/>
          <p:nvPr/>
        </p:nvSpPr>
        <p:spPr>
          <a:xfrm>
            <a:off x="274320" y="4864608"/>
            <a:ext cx="8595360" cy="228600"/>
          </a:xfrm>
          <a:prstGeom prst="rect">
            <a:avLst/>
          </a:prstGeom>
          <a:noFill/>
          <a:ln/>
        </p:spPr>
        <p:txBody>
          <a:bodyPr wrap="square" rtlCol="0" anchor="ctr"/>
          <a:lstStyle/>
          <a:p>
            <a:pPr marL="0" indent="0" algn="r">
              <a:buNone/>
            </a:pPr>
            <a:r>
              <a:rPr lang="en-US" sz="900" dirty="0">
                <a:solidFill>
                  <a:srgbClr val="808080"/>
                </a:solidFill>
                <a:latin typeface="Calibri" pitchFamily="34" charset="0"/>
                <a:ea typeface="Calibri" pitchFamily="34" charset="-122"/>
                <a:cs typeface="Calibri" pitchFamily="34" charset="-120"/>
              </a:rPr>
              <a:t>Brief for the Chief Minister — Darwin 2034 Olympic Games | 10</a:t>
            </a:r>
            <a:endParaRPr lang="en-US" sz="900" dirty="0"/>
          </a:p>
        </p:txBody>
      </p:sp>
      <p:sp>
        <p:nvSpPr>
          <p:cNvPr id="27" name="Shape 25"/>
          <p:cNvSpPr/>
          <p:nvPr/>
        </p:nvSpPr>
        <p:spPr>
          <a:xfrm>
            <a:off x="8229600" y="4617263"/>
            <a:ext cx="370332" cy="211226"/>
          </a:xfrm>
          <a:prstGeom prst="ellipse">
            <a:avLst/>
          </a:prstGeom>
          <a:solidFill>
            <a:srgbClr val="F08080"/>
          </a:solidFill>
          <a:ln w="12700">
            <a:solidFill>
              <a:srgbClr val="B85042"/>
            </a:solidFill>
            <a:prstDash val="solid"/>
          </a:ln>
        </p:spPr>
        <p:txBody>
          <a:bodyPr/>
          <a:lstStyle/>
          <a:p>
            <a:endParaRPr lang="en-US"/>
          </a:p>
        </p:txBody>
      </p:sp>
      <p:sp>
        <p:nvSpPr>
          <p:cNvPr id="28" name="Shape 26"/>
          <p:cNvSpPr/>
          <p:nvPr/>
        </p:nvSpPr>
        <p:spPr>
          <a:xfrm>
            <a:off x="8501177" y="4587088"/>
            <a:ext cx="222199" cy="211226"/>
          </a:xfrm>
          <a:prstGeom prst="ellipse">
            <a:avLst/>
          </a:prstGeom>
          <a:solidFill>
            <a:srgbClr val="F08080"/>
          </a:solidFill>
          <a:ln w="12700">
            <a:solidFill>
              <a:srgbClr val="B85042"/>
            </a:solidFill>
            <a:prstDash val="solid"/>
          </a:ln>
        </p:spPr>
        <p:txBody>
          <a:bodyPr/>
          <a:lstStyle/>
          <a:p>
            <a:endParaRPr lang="en-US"/>
          </a:p>
        </p:txBody>
      </p:sp>
      <p:sp>
        <p:nvSpPr>
          <p:cNvPr id="29" name="Shape 27"/>
          <p:cNvSpPr/>
          <p:nvPr/>
        </p:nvSpPr>
        <p:spPr>
          <a:xfrm>
            <a:off x="8204911" y="4647438"/>
            <a:ext cx="98755" cy="150876"/>
          </a:xfrm>
          <a:prstGeom prst="ellipse">
            <a:avLst/>
          </a:prstGeom>
          <a:solidFill>
            <a:srgbClr val="B85042"/>
          </a:solidFill>
          <a:ln w="12700">
            <a:solidFill>
              <a:srgbClr val="B85042"/>
            </a:solidFill>
            <a:prstDash val="solid"/>
          </a:ln>
        </p:spPr>
        <p:txBody>
          <a:bodyPr/>
          <a:lstStyle/>
          <a:p>
            <a:endParaRPr lang="en-US"/>
          </a:p>
        </p:txBody>
      </p:sp>
      <p:sp>
        <p:nvSpPr>
          <p:cNvPr id="30" name="Shape 28"/>
          <p:cNvSpPr/>
          <p:nvPr/>
        </p:nvSpPr>
        <p:spPr>
          <a:xfrm>
            <a:off x="8525866" y="4647438"/>
            <a:ext cx="88880" cy="54315"/>
          </a:xfrm>
          <a:prstGeom prst="rect">
            <a:avLst/>
          </a:prstGeom>
          <a:solidFill>
            <a:srgbClr val="1A1A1A"/>
          </a:solidFill>
          <a:ln w="12700">
            <a:solidFill>
              <a:srgbClr val="1A1A1A"/>
            </a:solidFill>
            <a:prstDash val="solid"/>
          </a:ln>
        </p:spPr>
        <p:txBody>
          <a:bodyPr/>
          <a:lstStyle/>
          <a:p>
            <a:endParaRPr lang="en-US"/>
          </a:p>
        </p:txBody>
      </p:sp>
      <p:sp>
        <p:nvSpPr>
          <p:cNvPr id="31" name="Shape 29"/>
          <p:cNvSpPr/>
          <p:nvPr/>
        </p:nvSpPr>
        <p:spPr>
          <a:xfrm>
            <a:off x="8634496" y="4647438"/>
            <a:ext cx="74066" cy="54315"/>
          </a:xfrm>
          <a:prstGeom prst="rect">
            <a:avLst/>
          </a:prstGeom>
          <a:solidFill>
            <a:srgbClr val="1A1A1A"/>
          </a:solidFill>
          <a:ln w="12700">
            <a:solidFill>
              <a:srgbClr val="1A1A1A"/>
            </a:solidFill>
            <a:prstDash val="solid"/>
          </a:ln>
        </p:spPr>
        <p:txBody>
          <a:bodyPr/>
          <a:lstStyle/>
          <a:p>
            <a:endParaRPr lang="en-US"/>
          </a:p>
        </p:txBody>
      </p:sp>
      <p:sp>
        <p:nvSpPr>
          <p:cNvPr id="32" name="Shape 30"/>
          <p:cNvSpPr/>
          <p:nvPr/>
        </p:nvSpPr>
        <p:spPr>
          <a:xfrm>
            <a:off x="8614745" y="4674596"/>
            <a:ext cx="19751" cy="0"/>
          </a:xfrm>
          <a:prstGeom prst="line">
            <a:avLst/>
          </a:prstGeom>
          <a:noFill/>
          <a:ln w="19050">
            <a:solidFill>
              <a:srgbClr val="1A1A1A"/>
            </a:solidFill>
            <a:prstDash val="solid"/>
          </a:ln>
        </p:spPr>
        <p:txBody>
          <a:bodyPr/>
          <a:lstStyle/>
          <a:p>
            <a:endParaRPr lang="en-US"/>
          </a:p>
        </p:txBody>
      </p:sp>
      <p:sp>
        <p:nvSpPr>
          <p:cNvPr id="33" name="Shape 31"/>
          <p:cNvSpPr/>
          <p:nvPr/>
        </p:nvSpPr>
        <p:spPr>
          <a:xfrm>
            <a:off x="8649310" y="4587088"/>
            <a:ext cx="49378" cy="0"/>
          </a:xfrm>
          <a:prstGeom prst="line">
            <a:avLst/>
          </a:prstGeom>
          <a:noFill/>
          <a:ln w="10160">
            <a:solidFill>
              <a:srgbClr val="1A1A1A"/>
            </a:solidFill>
            <a:prstDash val="solid"/>
          </a:ln>
        </p:spPr>
        <p:txBody>
          <a:bodyPr/>
          <a:lstStyle/>
          <a:p>
            <a:endParaRPr lang="en-US"/>
          </a:p>
        </p:txBody>
      </p:sp>
      <p:sp>
        <p:nvSpPr>
          <p:cNvPr id="34" name="Shape 32"/>
          <p:cNvSpPr/>
          <p:nvPr/>
        </p:nvSpPr>
        <p:spPr>
          <a:xfrm>
            <a:off x="8683874" y="4587088"/>
            <a:ext cx="24689" cy="0"/>
          </a:xfrm>
          <a:prstGeom prst="line">
            <a:avLst/>
          </a:prstGeom>
          <a:noFill/>
          <a:ln w="10160">
            <a:solidFill>
              <a:srgbClr val="1A1A1A"/>
            </a:solidFill>
            <a:prstDash val="solid"/>
          </a:ln>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365760" y="365760"/>
            <a:ext cx="8412480" cy="4206240"/>
          </a:xfrm>
          <a:prstGeom prst="rect">
            <a:avLst/>
          </a:prstGeom>
          <a:solidFill>
            <a:srgbClr val="EAEAEA"/>
          </a:solidFill>
          <a:ln w="12700">
            <a:solidFill>
              <a:srgbClr val="808080"/>
            </a:solidFill>
            <a:prstDash val="solid"/>
          </a:ln>
        </p:spPr>
        <p:txBody>
          <a:bodyPr/>
          <a:lstStyle/>
          <a:p>
            <a:endParaRPr lang="en-US"/>
          </a:p>
        </p:txBody>
      </p:sp>
      <p:sp>
        <p:nvSpPr>
          <p:cNvPr id="3" name="Text 1"/>
          <p:cNvSpPr/>
          <p:nvPr/>
        </p:nvSpPr>
        <p:spPr>
          <a:xfrm>
            <a:off x="365760" y="2048256"/>
            <a:ext cx="8412480" cy="841248"/>
          </a:xfrm>
          <a:prstGeom prst="rect">
            <a:avLst/>
          </a:prstGeom>
          <a:noFill/>
          <a:ln/>
        </p:spPr>
        <p:txBody>
          <a:bodyPr wrap="square" rtlCol="0" anchor="ctr"/>
          <a:lstStyle/>
          <a:p>
            <a:pPr marL="0" indent="0" algn="ctr">
              <a:buNone/>
            </a:pPr>
            <a:r>
              <a:rPr lang="en-US" sz="1100" i="1" dirty="0">
                <a:solidFill>
                  <a:srgbClr val="404040"/>
                </a:solidFill>
                <a:latin typeface="Arial" pitchFamily="34" charset="0"/>
                <a:ea typeface="Arial" pitchFamily="34" charset="-122"/>
                <a:cs typeface="Arial" pitchFamily="34" charset="-120"/>
              </a:rPr>
              <a:t>[SCREENSHOT: TEAM 1 EXCEL DASHBOARD — cropped, low resolution, source unknown]</a:t>
            </a:r>
            <a:endParaRPr lang="en-US" sz="1100" dirty="0"/>
          </a:p>
        </p:txBody>
      </p:sp>
      <p:sp>
        <p:nvSpPr>
          <p:cNvPr id="4" name="Shape 2"/>
          <p:cNvSpPr/>
          <p:nvPr/>
        </p:nvSpPr>
        <p:spPr>
          <a:xfrm>
            <a:off x="365760" y="731520"/>
            <a:ext cx="8412480" cy="0"/>
          </a:xfrm>
          <a:prstGeom prst="line">
            <a:avLst/>
          </a:prstGeom>
          <a:noFill/>
          <a:ln w="6350">
            <a:solidFill>
              <a:srgbClr val="C8C8C8"/>
            </a:solidFill>
            <a:prstDash val="solid"/>
          </a:ln>
        </p:spPr>
        <p:txBody>
          <a:bodyPr/>
          <a:lstStyle/>
          <a:p>
            <a:endParaRPr lang="en-US"/>
          </a:p>
        </p:txBody>
      </p:sp>
      <p:sp>
        <p:nvSpPr>
          <p:cNvPr id="5" name="Shape 3"/>
          <p:cNvSpPr/>
          <p:nvPr/>
        </p:nvSpPr>
        <p:spPr>
          <a:xfrm>
            <a:off x="365760" y="1371600"/>
            <a:ext cx="8412480" cy="0"/>
          </a:xfrm>
          <a:prstGeom prst="line">
            <a:avLst/>
          </a:prstGeom>
          <a:noFill/>
          <a:ln w="6350">
            <a:solidFill>
              <a:srgbClr val="C8C8C8"/>
            </a:solidFill>
            <a:prstDash val="solid"/>
          </a:ln>
        </p:spPr>
        <p:txBody>
          <a:bodyPr/>
          <a:lstStyle/>
          <a:p>
            <a:endParaRPr lang="en-US"/>
          </a:p>
        </p:txBody>
      </p:sp>
      <p:sp>
        <p:nvSpPr>
          <p:cNvPr id="6" name="Shape 4"/>
          <p:cNvSpPr/>
          <p:nvPr/>
        </p:nvSpPr>
        <p:spPr>
          <a:xfrm>
            <a:off x="365760" y="2011680"/>
            <a:ext cx="8412480" cy="0"/>
          </a:xfrm>
          <a:prstGeom prst="line">
            <a:avLst/>
          </a:prstGeom>
          <a:noFill/>
          <a:ln w="6350">
            <a:solidFill>
              <a:srgbClr val="C8C8C8"/>
            </a:solidFill>
            <a:prstDash val="solid"/>
          </a:ln>
        </p:spPr>
        <p:txBody>
          <a:bodyPr/>
          <a:lstStyle/>
          <a:p>
            <a:endParaRPr lang="en-US"/>
          </a:p>
        </p:txBody>
      </p:sp>
      <p:sp>
        <p:nvSpPr>
          <p:cNvPr id="7" name="Shape 5"/>
          <p:cNvSpPr/>
          <p:nvPr/>
        </p:nvSpPr>
        <p:spPr>
          <a:xfrm>
            <a:off x="365760" y="2651760"/>
            <a:ext cx="8412480" cy="0"/>
          </a:xfrm>
          <a:prstGeom prst="line">
            <a:avLst/>
          </a:prstGeom>
          <a:noFill/>
          <a:ln w="6350">
            <a:solidFill>
              <a:srgbClr val="C8C8C8"/>
            </a:solidFill>
            <a:prstDash val="solid"/>
          </a:ln>
        </p:spPr>
        <p:txBody>
          <a:bodyPr/>
          <a:lstStyle/>
          <a:p>
            <a:endParaRPr lang="en-US"/>
          </a:p>
        </p:txBody>
      </p:sp>
      <p:sp>
        <p:nvSpPr>
          <p:cNvPr id="8" name="Shape 6"/>
          <p:cNvSpPr/>
          <p:nvPr/>
        </p:nvSpPr>
        <p:spPr>
          <a:xfrm>
            <a:off x="365760" y="3291840"/>
            <a:ext cx="8412480" cy="0"/>
          </a:xfrm>
          <a:prstGeom prst="line">
            <a:avLst/>
          </a:prstGeom>
          <a:noFill/>
          <a:ln w="6350">
            <a:solidFill>
              <a:srgbClr val="C8C8C8"/>
            </a:solidFill>
            <a:prstDash val="solid"/>
          </a:ln>
        </p:spPr>
        <p:txBody>
          <a:bodyPr/>
          <a:lstStyle/>
          <a:p>
            <a:endParaRPr lang="en-US"/>
          </a:p>
        </p:txBody>
      </p:sp>
      <p:sp>
        <p:nvSpPr>
          <p:cNvPr id="9" name="Shape 7"/>
          <p:cNvSpPr/>
          <p:nvPr/>
        </p:nvSpPr>
        <p:spPr>
          <a:xfrm>
            <a:off x="365760" y="3931920"/>
            <a:ext cx="8412480" cy="0"/>
          </a:xfrm>
          <a:prstGeom prst="line">
            <a:avLst/>
          </a:prstGeom>
          <a:noFill/>
          <a:ln w="6350">
            <a:solidFill>
              <a:srgbClr val="C8C8C8"/>
            </a:solidFill>
            <a:prstDash val="solid"/>
          </a:ln>
        </p:spPr>
        <p:txBody>
          <a:bodyPr/>
          <a:lstStyle/>
          <a:p>
            <a:endParaRPr lang="en-US"/>
          </a:p>
        </p:txBody>
      </p:sp>
      <p:sp>
        <p:nvSpPr>
          <p:cNvPr id="10" name="Shape 8"/>
          <p:cNvSpPr/>
          <p:nvPr/>
        </p:nvSpPr>
        <p:spPr>
          <a:xfrm>
            <a:off x="365760" y="4572000"/>
            <a:ext cx="8412480" cy="0"/>
          </a:xfrm>
          <a:prstGeom prst="line">
            <a:avLst/>
          </a:prstGeom>
          <a:noFill/>
          <a:ln w="6350">
            <a:solidFill>
              <a:srgbClr val="C8C8C8"/>
            </a:solidFill>
            <a:prstDash val="solid"/>
          </a:ln>
        </p:spPr>
        <p:txBody>
          <a:bodyPr/>
          <a:lstStyle/>
          <a:p>
            <a:endParaRPr lang="en-US"/>
          </a:p>
        </p:txBody>
      </p:sp>
      <p:sp>
        <p:nvSpPr>
          <p:cNvPr id="11" name="Shape 9"/>
          <p:cNvSpPr/>
          <p:nvPr/>
        </p:nvSpPr>
        <p:spPr>
          <a:xfrm>
            <a:off x="365760" y="365760"/>
            <a:ext cx="0" cy="4206240"/>
          </a:xfrm>
          <a:prstGeom prst="line">
            <a:avLst/>
          </a:prstGeom>
          <a:noFill/>
          <a:ln w="6350">
            <a:solidFill>
              <a:srgbClr val="C8C8C8"/>
            </a:solidFill>
            <a:prstDash val="solid"/>
          </a:ln>
        </p:spPr>
        <p:txBody>
          <a:bodyPr/>
          <a:lstStyle/>
          <a:p>
            <a:endParaRPr lang="en-US"/>
          </a:p>
        </p:txBody>
      </p:sp>
      <p:sp>
        <p:nvSpPr>
          <p:cNvPr id="12" name="Shape 10"/>
          <p:cNvSpPr/>
          <p:nvPr/>
        </p:nvSpPr>
        <p:spPr>
          <a:xfrm>
            <a:off x="1563624" y="365760"/>
            <a:ext cx="0" cy="4206240"/>
          </a:xfrm>
          <a:prstGeom prst="line">
            <a:avLst/>
          </a:prstGeom>
          <a:noFill/>
          <a:ln w="6350">
            <a:solidFill>
              <a:srgbClr val="C8C8C8"/>
            </a:solidFill>
            <a:prstDash val="solid"/>
          </a:ln>
        </p:spPr>
        <p:txBody>
          <a:bodyPr/>
          <a:lstStyle/>
          <a:p>
            <a:endParaRPr lang="en-US"/>
          </a:p>
        </p:txBody>
      </p:sp>
      <p:sp>
        <p:nvSpPr>
          <p:cNvPr id="13" name="Shape 11"/>
          <p:cNvSpPr/>
          <p:nvPr/>
        </p:nvSpPr>
        <p:spPr>
          <a:xfrm>
            <a:off x="2761488" y="365760"/>
            <a:ext cx="0" cy="4206240"/>
          </a:xfrm>
          <a:prstGeom prst="line">
            <a:avLst/>
          </a:prstGeom>
          <a:noFill/>
          <a:ln w="6350">
            <a:solidFill>
              <a:srgbClr val="C8C8C8"/>
            </a:solidFill>
            <a:prstDash val="solid"/>
          </a:ln>
        </p:spPr>
        <p:txBody>
          <a:bodyPr/>
          <a:lstStyle/>
          <a:p>
            <a:endParaRPr lang="en-US"/>
          </a:p>
        </p:txBody>
      </p:sp>
      <p:sp>
        <p:nvSpPr>
          <p:cNvPr id="14" name="Shape 12"/>
          <p:cNvSpPr/>
          <p:nvPr/>
        </p:nvSpPr>
        <p:spPr>
          <a:xfrm>
            <a:off x="3959352" y="365760"/>
            <a:ext cx="0" cy="4206240"/>
          </a:xfrm>
          <a:prstGeom prst="line">
            <a:avLst/>
          </a:prstGeom>
          <a:noFill/>
          <a:ln w="6350">
            <a:solidFill>
              <a:srgbClr val="C8C8C8"/>
            </a:solidFill>
            <a:prstDash val="solid"/>
          </a:ln>
        </p:spPr>
        <p:txBody>
          <a:bodyPr/>
          <a:lstStyle/>
          <a:p>
            <a:endParaRPr lang="en-US"/>
          </a:p>
        </p:txBody>
      </p:sp>
      <p:sp>
        <p:nvSpPr>
          <p:cNvPr id="15" name="Shape 13"/>
          <p:cNvSpPr/>
          <p:nvPr/>
        </p:nvSpPr>
        <p:spPr>
          <a:xfrm>
            <a:off x="5157216" y="365760"/>
            <a:ext cx="0" cy="4206240"/>
          </a:xfrm>
          <a:prstGeom prst="line">
            <a:avLst/>
          </a:prstGeom>
          <a:noFill/>
          <a:ln w="6350">
            <a:solidFill>
              <a:srgbClr val="C8C8C8"/>
            </a:solidFill>
            <a:prstDash val="solid"/>
          </a:ln>
        </p:spPr>
        <p:txBody>
          <a:bodyPr/>
          <a:lstStyle/>
          <a:p>
            <a:endParaRPr lang="en-US"/>
          </a:p>
        </p:txBody>
      </p:sp>
      <p:sp>
        <p:nvSpPr>
          <p:cNvPr id="16" name="Shape 14"/>
          <p:cNvSpPr/>
          <p:nvPr/>
        </p:nvSpPr>
        <p:spPr>
          <a:xfrm>
            <a:off x="6355080" y="365760"/>
            <a:ext cx="0" cy="4206240"/>
          </a:xfrm>
          <a:prstGeom prst="line">
            <a:avLst/>
          </a:prstGeom>
          <a:noFill/>
          <a:ln w="6350">
            <a:solidFill>
              <a:srgbClr val="C8C8C8"/>
            </a:solidFill>
            <a:prstDash val="solid"/>
          </a:ln>
        </p:spPr>
        <p:txBody>
          <a:bodyPr/>
          <a:lstStyle/>
          <a:p>
            <a:endParaRPr lang="en-US"/>
          </a:p>
        </p:txBody>
      </p:sp>
      <p:sp>
        <p:nvSpPr>
          <p:cNvPr id="17" name="Shape 15"/>
          <p:cNvSpPr/>
          <p:nvPr/>
        </p:nvSpPr>
        <p:spPr>
          <a:xfrm>
            <a:off x="7552944" y="365760"/>
            <a:ext cx="0" cy="4206240"/>
          </a:xfrm>
          <a:prstGeom prst="line">
            <a:avLst/>
          </a:prstGeom>
          <a:noFill/>
          <a:ln w="6350">
            <a:solidFill>
              <a:srgbClr val="C8C8C8"/>
            </a:solidFill>
            <a:prstDash val="solid"/>
          </a:ln>
        </p:spPr>
        <p:txBody>
          <a:bodyPr/>
          <a:lstStyle/>
          <a:p>
            <a:endParaRPr lang="en-US"/>
          </a:p>
        </p:txBody>
      </p:sp>
      <p:sp>
        <p:nvSpPr>
          <p:cNvPr id="18" name="Shape 16"/>
          <p:cNvSpPr/>
          <p:nvPr/>
        </p:nvSpPr>
        <p:spPr>
          <a:xfrm>
            <a:off x="8750808" y="365760"/>
            <a:ext cx="0" cy="4206240"/>
          </a:xfrm>
          <a:prstGeom prst="line">
            <a:avLst/>
          </a:prstGeom>
          <a:noFill/>
          <a:ln w="6350">
            <a:solidFill>
              <a:srgbClr val="C8C8C8"/>
            </a:solidFill>
            <a:prstDash val="solid"/>
          </a:ln>
        </p:spPr>
        <p:txBody>
          <a:bodyPr/>
          <a:lstStyle/>
          <a:p>
            <a:endParaRPr lang="en-US"/>
          </a:p>
        </p:txBody>
      </p:sp>
      <p:sp>
        <p:nvSpPr>
          <p:cNvPr id="19" name="Shape 17"/>
          <p:cNvSpPr/>
          <p:nvPr/>
        </p:nvSpPr>
        <p:spPr>
          <a:xfrm>
            <a:off x="365760" y="365760"/>
            <a:ext cx="8412480" cy="365760"/>
          </a:xfrm>
          <a:prstGeom prst="rect">
            <a:avLst/>
          </a:prstGeom>
          <a:solidFill>
            <a:srgbClr val="DDD9C4"/>
          </a:solidFill>
          <a:ln w="6350">
            <a:solidFill>
              <a:srgbClr val="C8C8C8"/>
            </a:solidFill>
            <a:prstDash val="solid"/>
          </a:ln>
        </p:spPr>
        <p:txBody>
          <a:bodyPr/>
          <a:lstStyle/>
          <a:p>
            <a:endParaRPr lang="en-US"/>
          </a:p>
        </p:txBody>
      </p:sp>
      <p:sp>
        <p:nvSpPr>
          <p:cNvPr id="20" name="Text 18"/>
          <p:cNvSpPr/>
          <p:nvPr/>
        </p:nvSpPr>
        <p:spPr>
          <a:xfrm>
            <a:off x="365760" y="365760"/>
            <a:ext cx="8412480" cy="365760"/>
          </a:xfrm>
          <a:prstGeom prst="rect">
            <a:avLst/>
          </a:prstGeom>
          <a:noFill/>
          <a:ln/>
        </p:spPr>
        <p:txBody>
          <a:bodyPr wrap="square" rtlCol="0" anchor="ctr"/>
          <a:lstStyle/>
          <a:p>
            <a:pPr marL="0" indent="0" algn="ctr">
              <a:buNone/>
            </a:pPr>
            <a:r>
              <a:rPr lang="en-US" sz="900" dirty="0">
                <a:solidFill>
                  <a:srgbClr val="606060"/>
                </a:solidFill>
                <a:latin typeface="Calibri" pitchFamily="34" charset="0"/>
                <a:ea typeface="Calibri" pitchFamily="34" charset="-122"/>
                <a:cs typeface="Calibri" pitchFamily="34" charset="-120"/>
              </a:rPr>
              <a:t>    A    |    B    |    C    |    D    |    E    |    F    |    G    </a:t>
            </a:r>
            <a:endParaRPr lang="en-US" sz="900" dirty="0"/>
          </a:p>
        </p:txBody>
      </p:sp>
      <p:sp>
        <p:nvSpPr>
          <p:cNvPr id="21" name="Text 19"/>
          <p:cNvSpPr/>
          <p:nvPr/>
        </p:nvSpPr>
        <p:spPr>
          <a:xfrm>
            <a:off x="91440" y="4297680"/>
            <a:ext cx="365760" cy="365760"/>
          </a:xfrm>
          <a:prstGeom prst="rect">
            <a:avLst/>
          </a:prstGeom>
          <a:noFill/>
          <a:ln/>
        </p:spPr>
        <p:txBody>
          <a:bodyPr wrap="square" rtlCol="0" anchor="ctr"/>
          <a:lstStyle/>
          <a:p>
            <a:pPr marL="0" indent="0">
              <a:buNone/>
            </a:pPr>
            <a:r>
              <a:rPr lang="en-US" sz="1800" dirty="0">
                <a:solidFill>
                  <a:srgbClr val="808080"/>
                </a:solidFill>
              </a:rPr>
              <a:t>✂</a:t>
            </a:r>
            <a:endParaRPr lang="en-US" sz="1800" dirty="0"/>
          </a:p>
        </p:txBody>
      </p:sp>
      <p:sp>
        <p:nvSpPr>
          <p:cNvPr id="22" name="Text 20"/>
          <p:cNvSpPr/>
          <p:nvPr/>
        </p:nvSpPr>
        <p:spPr>
          <a:xfrm>
            <a:off x="274320" y="4864608"/>
            <a:ext cx="8595360" cy="228600"/>
          </a:xfrm>
          <a:prstGeom prst="rect">
            <a:avLst/>
          </a:prstGeom>
          <a:noFill/>
          <a:ln/>
        </p:spPr>
        <p:txBody>
          <a:bodyPr wrap="square" rtlCol="0" anchor="ctr"/>
          <a:lstStyle/>
          <a:p>
            <a:pPr marL="0" indent="0" algn="r">
              <a:buNone/>
            </a:pPr>
            <a:r>
              <a:rPr lang="en-US" sz="900" dirty="0">
                <a:solidFill>
                  <a:srgbClr val="808080"/>
                </a:solidFill>
                <a:latin typeface="Calibri" pitchFamily="34" charset="0"/>
                <a:ea typeface="Calibri" pitchFamily="34" charset="-122"/>
                <a:cs typeface="Calibri" pitchFamily="34" charset="-120"/>
              </a:rPr>
              <a:t>Brief for the Chief Minister — Darwin 2034 Olympic Games | 11</a:t>
            </a:r>
            <a:endParaRPr lang="en-US" sz="900" dirty="0"/>
          </a:p>
        </p:txBody>
      </p:sp>
      <p:sp>
        <p:nvSpPr>
          <p:cNvPr id="23" name="Shape 21"/>
          <p:cNvSpPr/>
          <p:nvPr/>
        </p:nvSpPr>
        <p:spPr>
          <a:xfrm>
            <a:off x="8275320" y="4609719"/>
            <a:ext cx="308610" cy="176022"/>
          </a:xfrm>
          <a:prstGeom prst="ellipse">
            <a:avLst/>
          </a:prstGeom>
          <a:solidFill>
            <a:srgbClr val="F08080"/>
          </a:solidFill>
          <a:ln w="12700">
            <a:solidFill>
              <a:srgbClr val="B85042"/>
            </a:solidFill>
            <a:prstDash val="solid"/>
          </a:ln>
        </p:spPr>
        <p:txBody>
          <a:bodyPr/>
          <a:lstStyle/>
          <a:p>
            <a:endParaRPr lang="en-US"/>
          </a:p>
        </p:txBody>
      </p:sp>
      <p:sp>
        <p:nvSpPr>
          <p:cNvPr id="24" name="Shape 22"/>
          <p:cNvSpPr/>
          <p:nvPr/>
        </p:nvSpPr>
        <p:spPr>
          <a:xfrm>
            <a:off x="8501634" y="4584573"/>
            <a:ext cx="185166" cy="176022"/>
          </a:xfrm>
          <a:prstGeom prst="ellipse">
            <a:avLst/>
          </a:prstGeom>
          <a:solidFill>
            <a:srgbClr val="F08080"/>
          </a:solidFill>
          <a:ln w="12700">
            <a:solidFill>
              <a:srgbClr val="B85042"/>
            </a:solidFill>
            <a:prstDash val="solid"/>
          </a:ln>
        </p:spPr>
        <p:txBody>
          <a:bodyPr/>
          <a:lstStyle/>
          <a:p>
            <a:endParaRPr lang="en-US"/>
          </a:p>
        </p:txBody>
      </p:sp>
      <p:sp>
        <p:nvSpPr>
          <p:cNvPr id="25" name="Shape 23"/>
          <p:cNvSpPr/>
          <p:nvPr/>
        </p:nvSpPr>
        <p:spPr>
          <a:xfrm>
            <a:off x="8254746" y="4634865"/>
            <a:ext cx="82296" cy="125730"/>
          </a:xfrm>
          <a:prstGeom prst="ellipse">
            <a:avLst/>
          </a:prstGeom>
          <a:solidFill>
            <a:srgbClr val="B85042"/>
          </a:solidFill>
          <a:ln w="12700">
            <a:solidFill>
              <a:srgbClr val="B85042"/>
            </a:solidFill>
            <a:prstDash val="solid"/>
          </a:ln>
        </p:spPr>
        <p:txBody>
          <a:bodyPr/>
          <a:lstStyle/>
          <a:p>
            <a:endParaRPr lang="en-US"/>
          </a:p>
        </p:txBody>
      </p:sp>
      <p:sp>
        <p:nvSpPr>
          <p:cNvPr id="26" name="Shape 24"/>
          <p:cNvSpPr/>
          <p:nvPr/>
        </p:nvSpPr>
        <p:spPr>
          <a:xfrm>
            <a:off x="8522208" y="4634865"/>
            <a:ext cx="74066" cy="45263"/>
          </a:xfrm>
          <a:prstGeom prst="rect">
            <a:avLst/>
          </a:prstGeom>
          <a:solidFill>
            <a:srgbClr val="1A1A1A"/>
          </a:solidFill>
          <a:ln w="12700">
            <a:solidFill>
              <a:srgbClr val="1A1A1A"/>
            </a:solidFill>
            <a:prstDash val="solid"/>
          </a:ln>
        </p:spPr>
        <p:txBody>
          <a:bodyPr/>
          <a:lstStyle/>
          <a:p>
            <a:endParaRPr lang="en-US"/>
          </a:p>
        </p:txBody>
      </p:sp>
      <p:sp>
        <p:nvSpPr>
          <p:cNvPr id="27" name="Shape 25"/>
          <p:cNvSpPr/>
          <p:nvPr/>
        </p:nvSpPr>
        <p:spPr>
          <a:xfrm>
            <a:off x="8612734" y="4634865"/>
            <a:ext cx="61722" cy="45263"/>
          </a:xfrm>
          <a:prstGeom prst="rect">
            <a:avLst/>
          </a:prstGeom>
          <a:solidFill>
            <a:srgbClr val="1A1A1A"/>
          </a:solidFill>
          <a:ln w="12700">
            <a:solidFill>
              <a:srgbClr val="1A1A1A"/>
            </a:solidFill>
            <a:prstDash val="solid"/>
          </a:ln>
        </p:spPr>
        <p:txBody>
          <a:bodyPr/>
          <a:lstStyle/>
          <a:p>
            <a:endParaRPr lang="en-US"/>
          </a:p>
        </p:txBody>
      </p:sp>
      <p:sp>
        <p:nvSpPr>
          <p:cNvPr id="28" name="Shape 26"/>
          <p:cNvSpPr/>
          <p:nvPr/>
        </p:nvSpPr>
        <p:spPr>
          <a:xfrm>
            <a:off x="8596274" y="4657496"/>
            <a:ext cx="16459" cy="0"/>
          </a:xfrm>
          <a:prstGeom prst="line">
            <a:avLst/>
          </a:prstGeom>
          <a:noFill/>
          <a:ln w="19050">
            <a:solidFill>
              <a:srgbClr val="1A1A1A"/>
            </a:solidFill>
            <a:prstDash val="solid"/>
          </a:ln>
        </p:spPr>
        <p:txBody>
          <a:bodyPr/>
          <a:lstStyle/>
          <a:p>
            <a:endParaRPr lang="en-US"/>
          </a:p>
        </p:txBody>
      </p:sp>
      <p:sp>
        <p:nvSpPr>
          <p:cNvPr id="29" name="Shape 27"/>
          <p:cNvSpPr/>
          <p:nvPr/>
        </p:nvSpPr>
        <p:spPr>
          <a:xfrm>
            <a:off x="8625078" y="4584573"/>
            <a:ext cx="41148" cy="0"/>
          </a:xfrm>
          <a:prstGeom prst="line">
            <a:avLst/>
          </a:prstGeom>
          <a:noFill/>
          <a:ln w="10160">
            <a:solidFill>
              <a:srgbClr val="1A1A1A"/>
            </a:solidFill>
            <a:prstDash val="solid"/>
          </a:ln>
        </p:spPr>
        <p:txBody>
          <a:bodyPr/>
          <a:lstStyle/>
          <a:p>
            <a:endParaRPr lang="en-US"/>
          </a:p>
        </p:txBody>
      </p:sp>
      <p:sp>
        <p:nvSpPr>
          <p:cNvPr id="30" name="Shape 28"/>
          <p:cNvSpPr/>
          <p:nvPr/>
        </p:nvSpPr>
        <p:spPr>
          <a:xfrm>
            <a:off x="8653882" y="4584573"/>
            <a:ext cx="20574" cy="0"/>
          </a:xfrm>
          <a:prstGeom prst="line">
            <a:avLst/>
          </a:prstGeom>
          <a:noFill/>
          <a:ln w="10160">
            <a:solidFill>
              <a:srgbClr val="1A1A1A"/>
            </a:solidFill>
            <a:prstDash val="solid"/>
          </a:ln>
        </p:spPr>
        <p:txBody>
          <a:bodyPr/>
          <a:lstStyle/>
          <a:p>
            <a:endParaRPr lang="en-US"/>
          </a:p>
        </p:txBody>
      </p:sp>
      <p:pic>
        <p:nvPicPr>
          <p:cNvPr id="32" name="Picture 31" descr="Cartoon Alligator Clip Art Free Stock Photo - Public Domain Pictures">
            <a:extLst>
              <a:ext uri="{FF2B5EF4-FFF2-40B4-BE49-F238E27FC236}">
                <a16:creationId xmlns:a16="http://schemas.microsoft.com/office/drawing/2014/main" id="{E7B795D3-6D9F-9A10-F4FB-73DAF7FF70FB}"/>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885823" y="2944367"/>
            <a:ext cx="1680211" cy="16802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16750" fill="hold"/>
                                        <p:tgtEl>
                                          <p:spTgt spid="32"/>
                                        </p:tgtEl>
                                        <p:attrNameLst>
                                          <p:attrName>r</p:attrName>
                                        </p:attrNameLst>
                                      </p:cBhvr>
                                    </p:animRot>
                                  </p:childTnLst>
                                </p:cTn>
                              </p:par>
                              <p:par>
                                <p:cTn id="7" presetID="53" presetClass="entr" presetSubtype="16" fill="hold" nodeType="withEffect">
                                  <p:stCondLst>
                                    <p:cond delay="0"/>
                                  </p:stCondLst>
                                  <p:childTnLst>
                                    <p:set>
                                      <p:cBhvr>
                                        <p:cTn id="8" dur="1" fill="hold">
                                          <p:stCondLst>
                                            <p:cond delay="0"/>
                                          </p:stCondLst>
                                        </p:cTn>
                                        <p:tgtEl>
                                          <p:spTgt spid="32"/>
                                        </p:tgtEl>
                                        <p:attrNameLst>
                                          <p:attrName>style.visibility</p:attrName>
                                        </p:attrNameLst>
                                      </p:cBhvr>
                                      <p:to>
                                        <p:strVal val="visible"/>
                                      </p:to>
                                    </p:set>
                                    <p:anim calcmode="lin" valueType="num">
                                      <p:cBhvr>
                                        <p:cTn id="9" dur="500" fill="hold"/>
                                        <p:tgtEl>
                                          <p:spTgt spid="32"/>
                                        </p:tgtEl>
                                        <p:attrNameLst>
                                          <p:attrName>ppt_w</p:attrName>
                                        </p:attrNameLst>
                                      </p:cBhvr>
                                      <p:tavLst>
                                        <p:tav tm="0">
                                          <p:val>
                                            <p:fltVal val="0"/>
                                          </p:val>
                                        </p:tav>
                                        <p:tav tm="100000">
                                          <p:val>
                                            <p:strVal val="#ppt_w"/>
                                          </p:val>
                                        </p:tav>
                                      </p:tavLst>
                                    </p:anim>
                                    <p:anim calcmode="lin" valueType="num">
                                      <p:cBhvr>
                                        <p:cTn id="10" dur="500" fill="hold"/>
                                        <p:tgtEl>
                                          <p:spTgt spid="32"/>
                                        </p:tgtEl>
                                        <p:attrNameLst>
                                          <p:attrName>ppt_h</p:attrName>
                                        </p:attrNameLst>
                                      </p:cBhvr>
                                      <p:tavLst>
                                        <p:tav tm="0">
                                          <p:val>
                                            <p:fltVal val="0"/>
                                          </p:val>
                                        </p:tav>
                                        <p:tav tm="100000">
                                          <p:val>
                                            <p:strVal val="#ppt_h"/>
                                          </p:val>
                                        </p:tav>
                                      </p:tavLst>
                                    </p:anim>
                                    <p:animEffect transition="in" filter="fade">
                                      <p:cBhvr>
                                        <p:cTn id="11" dur="500"/>
                                        <p:tgtEl>
                                          <p:spTgt spid="32"/>
                                        </p:tgtEl>
                                      </p:cBhvr>
                                    </p:animEffect>
                                  </p:childTnLst>
                                </p:cTn>
                              </p:par>
                              <p:par>
                                <p:cTn id="12" presetID="31" presetClass="entr" presetSubtype="0" fill="hold" nodeType="with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1000" fill="hold"/>
                                        <p:tgtEl>
                                          <p:spTgt spid="32"/>
                                        </p:tgtEl>
                                        <p:attrNameLst>
                                          <p:attrName>ppt_w</p:attrName>
                                        </p:attrNameLst>
                                      </p:cBhvr>
                                      <p:tavLst>
                                        <p:tav tm="0">
                                          <p:val>
                                            <p:fltVal val="0"/>
                                          </p:val>
                                        </p:tav>
                                        <p:tav tm="100000">
                                          <p:val>
                                            <p:strVal val="#ppt_w"/>
                                          </p:val>
                                        </p:tav>
                                      </p:tavLst>
                                    </p:anim>
                                    <p:anim calcmode="lin" valueType="num">
                                      <p:cBhvr>
                                        <p:cTn id="15" dur="1000" fill="hold"/>
                                        <p:tgtEl>
                                          <p:spTgt spid="32"/>
                                        </p:tgtEl>
                                        <p:attrNameLst>
                                          <p:attrName>ppt_h</p:attrName>
                                        </p:attrNameLst>
                                      </p:cBhvr>
                                      <p:tavLst>
                                        <p:tav tm="0">
                                          <p:val>
                                            <p:fltVal val="0"/>
                                          </p:val>
                                        </p:tav>
                                        <p:tav tm="100000">
                                          <p:val>
                                            <p:strVal val="#ppt_h"/>
                                          </p:val>
                                        </p:tav>
                                      </p:tavLst>
                                    </p:anim>
                                    <p:anim calcmode="lin" valueType="num">
                                      <p:cBhvr>
                                        <p:cTn id="16" dur="1000" fill="hold"/>
                                        <p:tgtEl>
                                          <p:spTgt spid="32"/>
                                        </p:tgtEl>
                                        <p:attrNameLst>
                                          <p:attrName>style.rotation</p:attrName>
                                        </p:attrNameLst>
                                      </p:cBhvr>
                                      <p:tavLst>
                                        <p:tav tm="0">
                                          <p:val>
                                            <p:fltVal val="90"/>
                                          </p:val>
                                        </p:tav>
                                        <p:tav tm="100000">
                                          <p:val>
                                            <p:fltVal val="0"/>
                                          </p:val>
                                        </p:tav>
                                      </p:tavLst>
                                    </p:anim>
                                    <p:animEffect transition="in" filter="fade">
                                      <p:cBhvr>
                                        <p:cTn id="17"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F3864"/>
        </a:solidFill>
        <a:effectLst/>
      </p:bgPr>
    </p:bg>
    <p:spTree>
      <p:nvGrpSpPr>
        <p:cNvPr id="1" name=""/>
        <p:cNvGrpSpPr/>
        <p:nvPr/>
      </p:nvGrpSpPr>
      <p:grpSpPr>
        <a:xfrm>
          <a:off x="0" y="0"/>
          <a:ext cx="0" cy="0"/>
          <a:chOff x="0" y="0"/>
          <a:chExt cx="0" cy="0"/>
        </a:xfrm>
      </p:grpSpPr>
      <p:sp>
        <p:nvSpPr>
          <p:cNvPr id="2" name="Text 0"/>
          <p:cNvSpPr/>
          <p:nvPr/>
        </p:nvSpPr>
        <p:spPr>
          <a:xfrm>
            <a:off x="457200" y="548640"/>
            <a:ext cx="8229600" cy="1371600"/>
          </a:xfrm>
          <a:prstGeom prst="rect">
            <a:avLst/>
          </a:prstGeom>
          <a:noFill/>
          <a:ln/>
          <a:effectLst>
            <a:outerShdw blurRad="127000" dist="63500" dir="8100000" algn="bl" rotWithShape="0">
              <a:srgbClr val="000000">
                <a:alpha val="70000"/>
              </a:srgbClr>
            </a:outerShdw>
          </a:effectLst>
        </p:spPr>
        <p:txBody>
          <a:bodyPr wrap="square" rtlCol="0" anchor="ctr"/>
          <a:lstStyle/>
          <a:p>
            <a:pPr marL="0" indent="0" algn="ctr">
              <a:buNone/>
            </a:pPr>
            <a:r>
              <a:rPr lang="en-US" sz="8400" b="1" kern="0" spc="800" dirty="0">
                <a:solidFill>
                  <a:srgbClr val="FFD700"/>
                </a:solidFill>
                <a:latin typeface="Arial Black" pitchFamily="34" charset="0"/>
                <a:ea typeface="Arial Black" pitchFamily="34" charset="-122"/>
                <a:cs typeface="Arial Black" pitchFamily="34" charset="-120"/>
              </a:rPr>
              <a:t>ANY QUESTIONS?</a:t>
            </a:r>
            <a:endParaRPr lang="en-US" sz="8400" dirty="0"/>
          </a:p>
        </p:txBody>
      </p:sp>
      <p:sp>
        <p:nvSpPr>
          <p:cNvPr id="3" name="Text 1"/>
          <p:cNvSpPr/>
          <p:nvPr/>
        </p:nvSpPr>
        <p:spPr>
          <a:xfrm>
            <a:off x="457200" y="1828800"/>
            <a:ext cx="8229600" cy="457200"/>
          </a:xfrm>
          <a:prstGeom prst="rect">
            <a:avLst/>
          </a:prstGeom>
          <a:noFill/>
          <a:ln/>
        </p:spPr>
        <p:txBody>
          <a:bodyPr wrap="square" rtlCol="0" anchor="ctr"/>
          <a:lstStyle/>
          <a:p>
            <a:pPr marL="0" indent="0" algn="ctr">
              <a:buNone/>
            </a:pPr>
            <a:r>
              <a:rPr lang="en-US" sz="2200" i="1" dirty="0">
                <a:solidFill>
                  <a:srgbClr val="FFFFFF"/>
                </a:solidFill>
                <a:latin typeface="Calibri" pitchFamily="34" charset="0"/>
                <a:ea typeface="Calibri" pitchFamily="34" charset="-122"/>
                <a:cs typeface="Calibri" pitchFamily="34" charset="-120"/>
              </a:rPr>
              <a:t>Thank you</a:t>
            </a:r>
            <a:endParaRPr lang="en-US" sz="2200" dirty="0"/>
          </a:p>
        </p:txBody>
      </p:sp>
      <p:sp>
        <p:nvSpPr>
          <p:cNvPr id="4" name="Shape 2"/>
          <p:cNvSpPr/>
          <p:nvPr/>
        </p:nvSpPr>
        <p:spPr>
          <a:xfrm>
            <a:off x="2743200" y="2808351"/>
            <a:ext cx="2777490" cy="1584198"/>
          </a:xfrm>
          <a:prstGeom prst="ellipse">
            <a:avLst/>
          </a:prstGeom>
          <a:solidFill>
            <a:srgbClr val="F08080"/>
          </a:solidFill>
          <a:ln w="12700">
            <a:solidFill>
              <a:srgbClr val="B85042"/>
            </a:solidFill>
            <a:prstDash val="solid"/>
          </a:ln>
        </p:spPr>
        <p:txBody>
          <a:bodyPr/>
          <a:lstStyle/>
          <a:p>
            <a:endParaRPr lang="en-US"/>
          </a:p>
        </p:txBody>
      </p:sp>
      <p:sp>
        <p:nvSpPr>
          <p:cNvPr id="5" name="Shape 3"/>
          <p:cNvSpPr/>
          <p:nvPr/>
        </p:nvSpPr>
        <p:spPr>
          <a:xfrm>
            <a:off x="4780026" y="2582037"/>
            <a:ext cx="1666494" cy="1584198"/>
          </a:xfrm>
          <a:prstGeom prst="ellipse">
            <a:avLst/>
          </a:prstGeom>
          <a:solidFill>
            <a:srgbClr val="F08080"/>
          </a:solidFill>
          <a:ln w="12700">
            <a:solidFill>
              <a:srgbClr val="B85042"/>
            </a:solidFill>
            <a:prstDash val="solid"/>
          </a:ln>
        </p:spPr>
        <p:txBody>
          <a:bodyPr/>
          <a:lstStyle/>
          <a:p>
            <a:endParaRPr lang="en-US"/>
          </a:p>
        </p:txBody>
      </p:sp>
      <p:sp>
        <p:nvSpPr>
          <p:cNvPr id="6" name="Shape 4"/>
          <p:cNvSpPr/>
          <p:nvPr/>
        </p:nvSpPr>
        <p:spPr>
          <a:xfrm>
            <a:off x="2558034" y="3034665"/>
            <a:ext cx="740664" cy="1131570"/>
          </a:xfrm>
          <a:prstGeom prst="ellipse">
            <a:avLst/>
          </a:prstGeom>
          <a:solidFill>
            <a:srgbClr val="B85042"/>
          </a:solidFill>
          <a:ln w="12700">
            <a:solidFill>
              <a:srgbClr val="B85042"/>
            </a:solidFill>
            <a:prstDash val="solid"/>
          </a:ln>
        </p:spPr>
        <p:txBody>
          <a:bodyPr/>
          <a:lstStyle/>
          <a:p>
            <a:endParaRPr lang="en-US"/>
          </a:p>
        </p:txBody>
      </p:sp>
      <p:sp>
        <p:nvSpPr>
          <p:cNvPr id="7" name="Shape 5"/>
          <p:cNvSpPr/>
          <p:nvPr/>
        </p:nvSpPr>
        <p:spPr>
          <a:xfrm>
            <a:off x="4965192" y="3034665"/>
            <a:ext cx="666598" cy="407365"/>
          </a:xfrm>
          <a:prstGeom prst="rect">
            <a:avLst/>
          </a:prstGeom>
          <a:solidFill>
            <a:srgbClr val="1A1A1A"/>
          </a:solidFill>
          <a:ln w="12700">
            <a:solidFill>
              <a:srgbClr val="1A1A1A"/>
            </a:solidFill>
            <a:prstDash val="solid"/>
          </a:ln>
        </p:spPr>
        <p:txBody>
          <a:bodyPr/>
          <a:lstStyle/>
          <a:p>
            <a:endParaRPr lang="en-US"/>
          </a:p>
        </p:txBody>
      </p:sp>
      <p:sp>
        <p:nvSpPr>
          <p:cNvPr id="8" name="Shape 6"/>
          <p:cNvSpPr/>
          <p:nvPr/>
        </p:nvSpPr>
        <p:spPr>
          <a:xfrm>
            <a:off x="5779922" y="3034665"/>
            <a:ext cx="555498" cy="407365"/>
          </a:xfrm>
          <a:prstGeom prst="rect">
            <a:avLst/>
          </a:prstGeom>
          <a:solidFill>
            <a:srgbClr val="1A1A1A"/>
          </a:solidFill>
          <a:ln w="12700">
            <a:solidFill>
              <a:srgbClr val="1A1A1A"/>
            </a:solidFill>
            <a:prstDash val="solid"/>
          </a:ln>
        </p:spPr>
        <p:txBody>
          <a:bodyPr/>
          <a:lstStyle/>
          <a:p>
            <a:endParaRPr lang="en-US"/>
          </a:p>
        </p:txBody>
      </p:sp>
      <p:sp>
        <p:nvSpPr>
          <p:cNvPr id="9" name="Shape 7"/>
          <p:cNvSpPr/>
          <p:nvPr/>
        </p:nvSpPr>
        <p:spPr>
          <a:xfrm>
            <a:off x="5631790" y="3238348"/>
            <a:ext cx="148133" cy="0"/>
          </a:xfrm>
          <a:prstGeom prst="line">
            <a:avLst/>
          </a:prstGeom>
          <a:noFill/>
          <a:ln w="19050">
            <a:solidFill>
              <a:srgbClr val="1A1A1A"/>
            </a:solidFill>
            <a:prstDash val="solid"/>
          </a:ln>
        </p:spPr>
        <p:txBody>
          <a:bodyPr/>
          <a:lstStyle/>
          <a:p>
            <a:endParaRPr lang="en-US"/>
          </a:p>
        </p:txBody>
      </p:sp>
      <p:sp>
        <p:nvSpPr>
          <p:cNvPr id="10" name="Shape 8"/>
          <p:cNvSpPr/>
          <p:nvPr/>
        </p:nvSpPr>
        <p:spPr>
          <a:xfrm>
            <a:off x="5891022" y="2582037"/>
            <a:ext cx="370332" cy="0"/>
          </a:xfrm>
          <a:prstGeom prst="line">
            <a:avLst/>
          </a:prstGeom>
          <a:noFill/>
          <a:ln w="10160">
            <a:solidFill>
              <a:srgbClr val="1A1A1A"/>
            </a:solidFill>
            <a:prstDash val="solid"/>
          </a:ln>
        </p:spPr>
        <p:txBody>
          <a:bodyPr/>
          <a:lstStyle/>
          <a:p>
            <a:endParaRPr lang="en-US"/>
          </a:p>
        </p:txBody>
      </p:sp>
      <p:sp>
        <p:nvSpPr>
          <p:cNvPr id="11" name="Shape 9"/>
          <p:cNvSpPr/>
          <p:nvPr/>
        </p:nvSpPr>
        <p:spPr>
          <a:xfrm>
            <a:off x="6150254" y="2582037"/>
            <a:ext cx="185166" cy="0"/>
          </a:xfrm>
          <a:prstGeom prst="line">
            <a:avLst/>
          </a:prstGeom>
          <a:noFill/>
          <a:ln w="10160">
            <a:solidFill>
              <a:srgbClr val="1A1A1A"/>
            </a:solidFill>
            <a:prstDash val="solid"/>
          </a:ln>
        </p:spPr>
        <p:txBody>
          <a:bodyPr/>
          <a:lstStyle/>
          <a:p>
            <a:endParaRPr lang="en-US"/>
          </a:p>
        </p:txBody>
      </p:sp>
      <p:sp>
        <p:nvSpPr>
          <p:cNvPr id="12" name="Text 10"/>
          <p:cNvSpPr/>
          <p:nvPr/>
        </p:nvSpPr>
        <p:spPr>
          <a:xfrm>
            <a:off x="274320" y="4864608"/>
            <a:ext cx="8595360" cy="228600"/>
          </a:xfrm>
          <a:prstGeom prst="rect">
            <a:avLst/>
          </a:prstGeom>
          <a:noFill/>
          <a:ln/>
        </p:spPr>
        <p:txBody>
          <a:bodyPr wrap="square" rtlCol="0" anchor="ctr"/>
          <a:lstStyle/>
          <a:p>
            <a:pPr marL="0" indent="0" algn="r">
              <a:buNone/>
            </a:pPr>
            <a:r>
              <a:rPr lang="en-US" sz="900" dirty="0">
                <a:solidFill>
                  <a:srgbClr val="AAAAAA"/>
                </a:solidFill>
                <a:latin typeface="Calibri" pitchFamily="34" charset="0"/>
                <a:ea typeface="Calibri" pitchFamily="34" charset="-122"/>
                <a:cs typeface="Calibri" pitchFamily="34" charset="-120"/>
              </a:rPr>
              <a:t>Brief for the Chief Minister — Darwin 2034 Olympic Games | 12</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2242456" y="274320"/>
            <a:ext cx="6444343" cy="548640"/>
          </a:xfrm>
          <a:prstGeom prst="rect">
            <a:avLst/>
          </a:prstGeom>
          <a:noFill/>
          <a:ln/>
        </p:spPr>
        <p:txBody>
          <a:bodyPr wrap="square" rtlCol="0" anchor="ctr"/>
          <a:lstStyle/>
          <a:p>
            <a:pPr marL="0" indent="0">
              <a:buNone/>
            </a:pPr>
            <a:r>
              <a:rPr lang="en-US" sz="3200" b="1" dirty="0">
                <a:solidFill>
                  <a:srgbClr val="1F3864"/>
                </a:solidFill>
                <a:latin typeface="Calibri" pitchFamily="34" charset="0"/>
                <a:ea typeface="Calibri" pitchFamily="34" charset="-122"/>
                <a:cs typeface="Calibri" pitchFamily="34" charset="-120"/>
              </a:rPr>
              <a:t>The Situation</a:t>
            </a:r>
            <a:endParaRPr lang="en-US" sz="3200" dirty="0"/>
          </a:p>
        </p:txBody>
      </p:sp>
      <p:sp>
        <p:nvSpPr>
          <p:cNvPr id="3" name="Text 1"/>
          <p:cNvSpPr/>
          <p:nvPr/>
        </p:nvSpPr>
        <p:spPr>
          <a:xfrm>
            <a:off x="1654628" y="1079928"/>
            <a:ext cx="5203371" cy="3108960"/>
          </a:xfrm>
          <a:prstGeom prst="rect">
            <a:avLst/>
          </a:prstGeom>
          <a:noFill/>
          <a:ln/>
        </p:spPr>
        <p:txBody>
          <a:bodyPr wrap="square" rtlCol="0" anchor="ctr"/>
          <a:lstStyle/>
          <a:p>
            <a:pPr marL="342900" indent="-342900">
              <a:spcAft>
                <a:spcPts val="800"/>
              </a:spcAft>
              <a:buSzPct val="100000"/>
              <a:buChar char="•"/>
            </a:pPr>
            <a:r>
              <a:rPr lang="en-US" sz="1600" dirty="0">
                <a:solidFill>
                  <a:srgbClr val="1F3864"/>
                </a:solidFill>
                <a:latin typeface="Calibri" pitchFamily="34" charset="0"/>
                <a:ea typeface="Calibri" pitchFamily="34" charset="-122"/>
                <a:cs typeface="Calibri" pitchFamily="34" charset="-120"/>
              </a:rPr>
              <a:t>The bid: Australia formally lodged interest in a future Olympic Games via the IOC City Bid Portal in October 2025; submission was inadvertently registered against the 2034 Winter Games competition.</a:t>
            </a:r>
            <a:endParaRPr lang="en-US" sz="1600" dirty="0"/>
          </a:p>
          <a:p>
            <a:pPr marL="342900" indent="-342900">
              <a:spcAft>
                <a:spcPts val="800"/>
              </a:spcAft>
              <a:buSzPct val="100000"/>
              <a:buChar char="•"/>
            </a:pPr>
            <a:r>
              <a:rPr lang="en-US" sz="1600" dirty="0">
                <a:solidFill>
                  <a:srgbClr val="1F3864"/>
                </a:solidFill>
                <a:latin typeface="Calibri" pitchFamily="34" charset="0"/>
                <a:ea typeface="Calibri" pitchFamily="34" charset="-122"/>
                <a:cs typeface="Calibri" pitchFamily="34" charset="-120"/>
              </a:rPr>
              <a:t>The trigger: ABC News investigative story published 14 February 2026 disclosed read access to the project SharePoint by an external journalist for the preceding four months.</a:t>
            </a:r>
            <a:endParaRPr lang="en-US" sz="1600" dirty="0"/>
          </a:p>
          <a:p>
            <a:pPr marL="342900" indent="-342900">
              <a:spcAft>
                <a:spcPts val="800"/>
              </a:spcAft>
              <a:buSzPct val="100000"/>
              <a:buChar char="•"/>
            </a:pPr>
            <a:r>
              <a:rPr lang="en-US" sz="1600" dirty="0">
                <a:solidFill>
                  <a:srgbClr val="1F3864"/>
                </a:solidFill>
                <a:latin typeface="Calibri" pitchFamily="34" charset="0"/>
                <a:ea typeface="Calibri" pitchFamily="34" charset="-122"/>
                <a:cs typeface="Calibri" pitchFamily="34" charset="-120"/>
              </a:rPr>
              <a:t>Current status: Three workstreams Amber, two Green. No workstream Red. Two-year delivery timeline retained.</a:t>
            </a:r>
            <a:endParaRPr lang="en-US" sz="1600" dirty="0"/>
          </a:p>
          <a:p>
            <a:pPr marL="342900" indent="-342900">
              <a:spcAft>
                <a:spcPts val="800"/>
              </a:spcAft>
              <a:buSzPct val="100000"/>
              <a:buChar char="•"/>
            </a:pPr>
            <a:r>
              <a:rPr lang="en-US" sz="1600" dirty="0">
                <a:solidFill>
                  <a:srgbClr val="1F3864"/>
                </a:solidFill>
                <a:latin typeface="Calibri" pitchFamily="34" charset="0"/>
                <a:ea typeface="Calibri" pitchFamily="34" charset="-122"/>
                <a:cs typeface="Calibri" pitchFamily="34" charset="-120"/>
              </a:rPr>
              <a:t>Recommended response: Proceed with delivery; corrective communications package to follow this brief.</a:t>
            </a:r>
            <a:endParaRPr lang="en-US" sz="1600" dirty="0"/>
          </a:p>
        </p:txBody>
      </p:sp>
      <p:sp>
        <p:nvSpPr>
          <p:cNvPr id="4" name="Shape 2"/>
          <p:cNvSpPr/>
          <p:nvPr/>
        </p:nvSpPr>
        <p:spPr>
          <a:xfrm>
            <a:off x="6949440" y="1097280"/>
            <a:ext cx="365760" cy="365760"/>
          </a:xfrm>
          <a:prstGeom prst="ellipse">
            <a:avLst/>
          </a:prstGeom>
          <a:solidFill>
            <a:srgbClr val="C00000"/>
          </a:solidFill>
          <a:ln w="12700">
            <a:solidFill>
              <a:srgbClr val="C00000"/>
            </a:solidFill>
            <a:prstDash val="solid"/>
          </a:ln>
        </p:spPr>
        <p:txBody>
          <a:bodyPr/>
          <a:lstStyle/>
          <a:p>
            <a:endParaRPr lang="en-US"/>
          </a:p>
        </p:txBody>
      </p:sp>
      <p:sp>
        <p:nvSpPr>
          <p:cNvPr id="5" name="Text 3"/>
          <p:cNvSpPr/>
          <p:nvPr/>
        </p:nvSpPr>
        <p:spPr>
          <a:xfrm>
            <a:off x="7360920" y="1097280"/>
            <a:ext cx="1691640" cy="365760"/>
          </a:xfrm>
          <a:prstGeom prst="rect">
            <a:avLst/>
          </a:prstGeom>
          <a:noFill/>
          <a:ln/>
        </p:spPr>
        <p:txBody>
          <a:bodyPr wrap="square" rtlCol="0" anchor="ctr"/>
          <a:lstStyle/>
          <a:p>
            <a:pPr marL="0" indent="0">
              <a:buNone/>
            </a:pPr>
            <a:r>
              <a:rPr lang="en-US" sz="1100" dirty="0">
                <a:solidFill>
                  <a:srgbClr val="1F3864"/>
                </a:solidFill>
                <a:latin typeface="Calibri" pitchFamily="34" charset="0"/>
                <a:ea typeface="Calibri" pitchFamily="34" charset="-122"/>
                <a:cs typeface="Calibri" pitchFamily="34" charset="-120"/>
              </a:rPr>
              <a:t>Showstoppers (0)</a:t>
            </a:r>
            <a:endParaRPr lang="en-US" sz="1100" dirty="0"/>
          </a:p>
        </p:txBody>
      </p:sp>
      <p:sp>
        <p:nvSpPr>
          <p:cNvPr id="6" name="Shape 4"/>
          <p:cNvSpPr/>
          <p:nvPr/>
        </p:nvSpPr>
        <p:spPr>
          <a:xfrm>
            <a:off x="6995160" y="1600200"/>
            <a:ext cx="365760" cy="365760"/>
          </a:xfrm>
          <a:prstGeom prst="ellipse">
            <a:avLst/>
          </a:prstGeom>
          <a:solidFill>
            <a:srgbClr val="CC7722"/>
          </a:solidFill>
          <a:ln w="12700">
            <a:solidFill>
              <a:srgbClr val="CC7722"/>
            </a:solidFill>
            <a:prstDash val="solid"/>
          </a:ln>
        </p:spPr>
        <p:txBody>
          <a:bodyPr/>
          <a:lstStyle/>
          <a:p>
            <a:endParaRPr lang="en-US"/>
          </a:p>
        </p:txBody>
      </p:sp>
      <p:sp>
        <p:nvSpPr>
          <p:cNvPr id="7" name="Text 5"/>
          <p:cNvSpPr/>
          <p:nvPr/>
        </p:nvSpPr>
        <p:spPr>
          <a:xfrm>
            <a:off x="7406640" y="1600200"/>
            <a:ext cx="1645920" cy="365760"/>
          </a:xfrm>
          <a:prstGeom prst="rect">
            <a:avLst/>
          </a:prstGeom>
          <a:noFill/>
          <a:ln/>
        </p:spPr>
        <p:txBody>
          <a:bodyPr wrap="square" rtlCol="0" anchor="ctr"/>
          <a:lstStyle/>
          <a:p>
            <a:pPr marL="0" indent="0">
              <a:buNone/>
            </a:pPr>
            <a:r>
              <a:rPr lang="en-US" sz="1100" dirty="0">
                <a:solidFill>
                  <a:srgbClr val="1F3864"/>
                </a:solidFill>
                <a:latin typeface="Calibri" pitchFamily="34" charset="0"/>
                <a:ea typeface="Calibri" pitchFamily="34" charset="-122"/>
                <a:cs typeface="Calibri" pitchFamily="34" charset="-120"/>
              </a:rPr>
              <a:t>Amber (3)</a:t>
            </a:r>
            <a:endParaRPr lang="en-US" sz="1100" dirty="0"/>
          </a:p>
        </p:txBody>
      </p:sp>
      <p:sp>
        <p:nvSpPr>
          <p:cNvPr id="8" name="Shape 6"/>
          <p:cNvSpPr/>
          <p:nvPr/>
        </p:nvSpPr>
        <p:spPr>
          <a:xfrm>
            <a:off x="6903720" y="2121408"/>
            <a:ext cx="365760" cy="365760"/>
          </a:xfrm>
          <a:prstGeom prst="ellipse">
            <a:avLst/>
          </a:prstGeom>
          <a:solidFill>
            <a:srgbClr val="548235"/>
          </a:solidFill>
          <a:ln w="12700">
            <a:solidFill>
              <a:srgbClr val="548235"/>
            </a:solidFill>
            <a:prstDash val="solid"/>
          </a:ln>
        </p:spPr>
        <p:txBody>
          <a:bodyPr/>
          <a:lstStyle/>
          <a:p>
            <a:endParaRPr lang="en-US"/>
          </a:p>
        </p:txBody>
      </p:sp>
      <p:sp>
        <p:nvSpPr>
          <p:cNvPr id="9" name="Text 7"/>
          <p:cNvSpPr/>
          <p:nvPr/>
        </p:nvSpPr>
        <p:spPr>
          <a:xfrm>
            <a:off x="7315200" y="2121408"/>
            <a:ext cx="1737360" cy="365760"/>
          </a:xfrm>
          <a:prstGeom prst="rect">
            <a:avLst/>
          </a:prstGeom>
          <a:noFill/>
          <a:ln/>
        </p:spPr>
        <p:txBody>
          <a:bodyPr wrap="square" rtlCol="0" anchor="ctr"/>
          <a:lstStyle/>
          <a:p>
            <a:pPr marL="0" indent="0">
              <a:buNone/>
            </a:pPr>
            <a:r>
              <a:rPr lang="en-US" sz="1100" dirty="0">
                <a:solidFill>
                  <a:srgbClr val="1F3864"/>
                </a:solidFill>
                <a:latin typeface="Calibri" pitchFamily="34" charset="0"/>
                <a:ea typeface="Calibri" pitchFamily="34" charset="-122"/>
                <a:cs typeface="Calibri" pitchFamily="34" charset="-120"/>
              </a:rPr>
              <a:t>Green (2)</a:t>
            </a:r>
            <a:endParaRPr lang="en-US" sz="1100" dirty="0"/>
          </a:p>
        </p:txBody>
      </p:sp>
      <p:sp>
        <p:nvSpPr>
          <p:cNvPr id="10" name="Text 8"/>
          <p:cNvSpPr/>
          <p:nvPr/>
        </p:nvSpPr>
        <p:spPr>
          <a:xfrm>
            <a:off x="548640" y="4526280"/>
            <a:ext cx="8229600" cy="274320"/>
          </a:xfrm>
          <a:prstGeom prst="rect">
            <a:avLst/>
          </a:prstGeom>
          <a:noFill/>
          <a:ln/>
        </p:spPr>
        <p:txBody>
          <a:bodyPr wrap="square" rtlCol="0" anchor="ctr"/>
          <a:lstStyle/>
          <a:p>
            <a:pPr marL="0" indent="0">
              <a:buNone/>
            </a:pPr>
            <a:r>
              <a:rPr lang="en-US" sz="1000" i="1" dirty="0">
                <a:solidFill>
                  <a:srgbClr val="808080"/>
                </a:solidFill>
                <a:latin typeface="Calibri" pitchFamily="34" charset="0"/>
                <a:ea typeface="Calibri" pitchFamily="34" charset="-122"/>
                <a:cs typeface="Calibri" pitchFamily="34" charset="-120"/>
              </a:rPr>
              <a:t>Detail follows in slides 3-7</a:t>
            </a:r>
            <a:endParaRPr lang="en-US" sz="1000" dirty="0"/>
          </a:p>
        </p:txBody>
      </p:sp>
      <p:sp>
        <p:nvSpPr>
          <p:cNvPr id="11" name="Text 9"/>
          <p:cNvSpPr/>
          <p:nvPr/>
        </p:nvSpPr>
        <p:spPr>
          <a:xfrm>
            <a:off x="274320" y="4864608"/>
            <a:ext cx="8595360" cy="228600"/>
          </a:xfrm>
          <a:prstGeom prst="rect">
            <a:avLst/>
          </a:prstGeom>
          <a:noFill/>
          <a:ln/>
        </p:spPr>
        <p:txBody>
          <a:bodyPr wrap="square" rtlCol="0" anchor="ctr"/>
          <a:lstStyle/>
          <a:p>
            <a:pPr marL="0" indent="0" algn="r">
              <a:buNone/>
            </a:pPr>
            <a:r>
              <a:rPr lang="en-US" sz="900" dirty="0">
                <a:solidFill>
                  <a:srgbClr val="808080"/>
                </a:solidFill>
                <a:latin typeface="Calibri" pitchFamily="34" charset="0"/>
                <a:ea typeface="Calibri" pitchFamily="34" charset="-122"/>
                <a:cs typeface="Calibri" pitchFamily="34" charset="-120"/>
              </a:rPr>
              <a:t>Brief for the Chief Minister — Darwin 2034 Olympic Games | 2</a:t>
            </a:r>
            <a:endParaRPr lang="en-US" sz="900" dirty="0"/>
          </a:p>
        </p:txBody>
      </p:sp>
      <p:sp>
        <p:nvSpPr>
          <p:cNvPr id="12" name="Shape 10"/>
          <p:cNvSpPr/>
          <p:nvPr/>
        </p:nvSpPr>
        <p:spPr>
          <a:xfrm>
            <a:off x="8229600" y="4586630"/>
            <a:ext cx="493776" cy="281635"/>
          </a:xfrm>
          <a:prstGeom prst="ellipse">
            <a:avLst/>
          </a:prstGeom>
          <a:solidFill>
            <a:srgbClr val="F08080"/>
          </a:solidFill>
          <a:ln w="12700">
            <a:solidFill>
              <a:srgbClr val="B85042"/>
            </a:solidFill>
            <a:prstDash val="solid"/>
          </a:ln>
        </p:spPr>
        <p:txBody>
          <a:bodyPr/>
          <a:lstStyle/>
          <a:p>
            <a:endParaRPr lang="en-US"/>
          </a:p>
        </p:txBody>
      </p:sp>
      <p:sp>
        <p:nvSpPr>
          <p:cNvPr id="13" name="Shape 11"/>
          <p:cNvSpPr/>
          <p:nvPr/>
        </p:nvSpPr>
        <p:spPr>
          <a:xfrm>
            <a:off x="8591702" y="4546397"/>
            <a:ext cx="296266" cy="281635"/>
          </a:xfrm>
          <a:prstGeom prst="ellipse">
            <a:avLst/>
          </a:prstGeom>
          <a:solidFill>
            <a:srgbClr val="F08080"/>
          </a:solidFill>
          <a:ln w="12700">
            <a:solidFill>
              <a:srgbClr val="B85042"/>
            </a:solidFill>
            <a:prstDash val="solid"/>
          </a:ln>
        </p:spPr>
        <p:txBody>
          <a:bodyPr/>
          <a:lstStyle/>
          <a:p>
            <a:endParaRPr lang="en-US"/>
          </a:p>
        </p:txBody>
      </p:sp>
      <p:sp>
        <p:nvSpPr>
          <p:cNvPr id="14" name="Shape 12"/>
          <p:cNvSpPr/>
          <p:nvPr/>
        </p:nvSpPr>
        <p:spPr>
          <a:xfrm>
            <a:off x="8196682" y="4626864"/>
            <a:ext cx="131674" cy="201168"/>
          </a:xfrm>
          <a:prstGeom prst="ellipse">
            <a:avLst/>
          </a:prstGeom>
          <a:solidFill>
            <a:srgbClr val="B85042"/>
          </a:solidFill>
          <a:ln w="12700">
            <a:solidFill>
              <a:srgbClr val="B85042"/>
            </a:solidFill>
            <a:prstDash val="solid"/>
          </a:ln>
        </p:spPr>
        <p:txBody>
          <a:bodyPr/>
          <a:lstStyle/>
          <a:p>
            <a:endParaRPr lang="en-US"/>
          </a:p>
        </p:txBody>
      </p:sp>
      <p:sp>
        <p:nvSpPr>
          <p:cNvPr id="15" name="Shape 13"/>
          <p:cNvSpPr/>
          <p:nvPr/>
        </p:nvSpPr>
        <p:spPr>
          <a:xfrm>
            <a:off x="8624621" y="4626864"/>
            <a:ext cx="118506" cy="72420"/>
          </a:xfrm>
          <a:prstGeom prst="rect">
            <a:avLst/>
          </a:prstGeom>
          <a:solidFill>
            <a:srgbClr val="1A1A1A"/>
          </a:solidFill>
          <a:ln w="12700">
            <a:solidFill>
              <a:srgbClr val="1A1A1A"/>
            </a:solidFill>
            <a:prstDash val="solid"/>
          </a:ln>
        </p:spPr>
        <p:txBody>
          <a:bodyPr/>
          <a:lstStyle/>
          <a:p>
            <a:endParaRPr lang="en-US"/>
          </a:p>
        </p:txBody>
      </p:sp>
      <p:sp>
        <p:nvSpPr>
          <p:cNvPr id="16" name="Shape 14"/>
          <p:cNvSpPr/>
          <p:nvPr/>
        </p:nvSpPr>
        <p:spPr>
          <a:xfrm>
            <a:off x="8769462" y="4626864"/>
            <a:ext cx="98755" cy="72420"/>
          </a:xfrm>
          <a:prstGeom prst="rect">
            <a:avLst/>
          </a:prstGeom>
          <a:solidFill>
            <a:srgbClr val="1A1A1A"/>
          </a:solidFill>
          <a:ln w="12700">
            <a:solidFill>
              <a:srgbClr val="1A1A1A"/>
            </a:solidFill>
            <a:prstDash val="solid"/>
          </a:ln>
        </p:spPr>
        <p:txBody>
          <a:bodyPr/>
          <a:lstStyle/>
          <a:p>
            <a:endParaRPr lang="en-US"/>
          </a:p>
        </p:txBody>
      </p:sp>
      <p:sp>
        <p:nvSpPr>
          <p:cNvPr id="17" name="Shape 15"/>
          <p:cNvSpPr/>
          <p:nvPr/>
        </p:nvSpPr>
        <p:spPr>
          <a:xfrm>
            <a:off x="8743127" y="4663074"/>
            <a:ext cx="26335" cy="0"/>
          </a:xfrm>
          <a:prstGeom prst="line">
            <a:avLst/>
          </a:prstGeom>
          <a:noFill/>
          <a:ln w="19050">
            <a:solidFill>
              <a:srgbClr val="1A1A1A"/>
            </a:solidFill>
            <a:prstDash val="solid"/>
          </a:ln>
        </p:spPr>
        <p:txBody>
          <a:bodyPr/>
          <a:lstStyle/>
          <a:p>
            <a:endParaRPr lang="en-US"/>
          </a:p>
        </p:txBody>
      </p:sp>
      <p:sp>
        <p:nvSpPr>
          <p:cNvPr id="18" name="Shape 16"/>
          <p:cNvSpPr/>
          <p:nvPr/>
        </p:nvSpPr>
        <p:spPr>
          <a:xfrm>
            <a:off x="8789213" y="4546397"/>
            <a:ext cx="65837" cy="0"/>
          </a:xfrm>
          <a:prstGeom prst="line">
            <a:avLst/>
          </a:prstGeom>
          <a:noFill/>
          <a:ln w="10160">
            <a:solidFill>
              <a:srgbClr val="1A1A1A"/>
            </a:solidFill>
            <a:prstDash val="solid"/>
          </a:ln>
        </p:spPr>
        <p:txBody>
          <a:bodyPr/>
          <a:lstStyle/>
          <a:p>
            <a:endParaRPr lang="en-US"/>
          </a:p>
        </p:txBody>
      </p:sp>
      <p:sp>
        <p:nvSpPr>
          <p:cNvPr id="19" name="Shape 17"/>
          <p:cNvSpPr/>
          <p:nvPr/>
        </p:nvSpPr>
        <p:spPr>
          <a:xfrm>
            <a:off x="8835299" y="4546397"/>
            <a:ext cx="32918" cy="0"/>
          </a:xfrm>
          <a:prstGeom prst="line">
            <a:avLst/>
          </a:prstGeom>
          <a:noFill/>
          <a:ln w="10160">
            <a:solidFill>
              <a:srgbClr val="1A1A1A"/>
            </a:solidFill>
            <a:prstDash val="solid"/>
          </a:ln>
        </p:spPr>
        <p:txBody>
          <a:bodyPr/>
          <a:lstStyle/>
          <a:p>
            <a:endParaRPr lang="en-US"/>
          </a:p>
        </p:txBody>
      </p:sp>
      <p:pic>
        <p:nvPicPr>
          <p:cNvPr id="21" name="Picture 20" descr="Cartoon Alligator Clip Art Free Stock Photo - Public Domain Pictures">
            <a:extLst>
              <a:ext uri="{FF2B5EF4-FFF2-40B4-BE49-F238E27FC236}">
                <a16:creationId xmlns:a16="http://schemas.microsoft.com/office/drawing/2014/main" id="{1D360261-0D81-85B3-E59D-3A72212D0DF7}"/>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137160" y="245124"/>
            <a:ext cx="1720836" cy="172083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par>
                                <p:cTn id="7" presetID="8" presetClass="emph" presetSubtype="0" fill="hold" grpId="0" nodeType="withEffect">
                                  <p:stCondLst>
                                    <p:cond delay="0"/>
                                  </p:stCondLst>
                                  <p:childTnLst>
                                    <p:animRot by="21600000">
                                      <p:cBhvr>
                                        <p:cTn id="8" dur="2000" fill="hold"/>
                                        <p:tgtEl>
                                          <p:spTgt spid="3"/>
                                        </p:tgtEl>
                                        <p:attrNameLst>
                                          <p:attrName>r</p:attrName>
                                        </p:attrNameLst>
                                      </p:cBhvr>
                                    </p:animRot>
                                  </p:childTnLst>
                                </p:cTn>
                              </p:par>
                              <p:par>
                                <p:cTn id="9" presetID="8" presetClass="emph" presetSubtype="0" fill="hold" grpId="0" nodeType="withEffect">
                                  <p:stCondLst>
                                    <p:cond delay="0"/>
                                  </p:stCondLst>
                                  <p:childTnLst>
                                    <p:animRot by="21600000">
                                      <p:cBhvr>
                                        <p:cTn id="10" dur="2000" fill="hold"/>
                                        <p:tgtEl>
                                          <p:spTgt spid="4"/>
                                        </p:tgtEl>
                                        <p:attrNameLst>
                                          <p:attrName>r</p:attrName>
                                        </p:attrNameLst>
                                      </p:cBhvr>
                                    </p:animRot>
                                  </p:childTnLst>
                                </p:cTn>
                              </p:par>
                              <p:par>
                                <p:cTn id="11" presetID="8" presetClass="emph" presetSubtype="0" fill="hold" grpId="0" nodeType="withEffect">
                                  <p:stCondLst>
                                    <p:cond delay="0"/>
                                  </p:stCondLst>
                                  <p:childTnLst>
                                    <p:animRot by="21600000">
                                      <p:cBhvr>
                                        <p:cTn id="12" dur="2000" fill="hold"/>
                                        <p:tgtEl>
                                          <p:spTgt spid="6"/>
                                        </p:tgtEl>
                                        <p:attrNameLst>
                                          <p:attrName>r</p:attrName>
                                        </p:attrNameLst>
                                      </p:cBhvr>
                                    </p:animRot>
                                  </p:childTnLst>
                                </p:cTn>
                              </p:par>
                              <p:par>
                                <p:cTn id="13" presetID="8" presetClass="emph" presetSubtype="0" repeatCount="indefinite" fill="hold" grpId="0" nodeType="withEffect">
                                  <p:stCondLst>
                                    <p:cond delay="0"/>
                                  </p:stCondLst>
                                  <p:childTnLst>
                                    <p:animRot by="21600000">
                                      <p:cBhvr>
                                        <p:cTn id="14" dur="2000" fill="hold"/>
                                        <p:tgtEl>
                                          <p:spTgt spid="8"/>
                                        </p:tgtEl>
                                        <p:attrNameLst>
                                          <p:attrName>r</p:attrName>
                                        </p:attrNameLst>
                                      </p:cBhvr>
                                    </p:animRot>
                                  </p:childTnLst>
                                </p:cTn>
                              </p:par>
                              <p:par>
                                <p:cTn id="15" presetID="45"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9500"/>
                                        <p:tgtEl>
                                          <p:spTgt spid="21"/>
                                        </p:tgtEl>
                                      </p:cBhvr>
                                    </p:animEffect>
                                    <p:anim calcmode="lin" valueType="num">
                                      <p:cBhvr>
                                        <p:cTn id="18" dur="9500" fill="hold"/>
                                        <p:tgtEl>
                                          <p:spTgt spid="21"/>
                                        </p:tgtEl>
                                        <p:attrNameLst>
                                          <p:attrName>ppt_w</p:attrName>
                                        </p:attrNameLst>
                                      </p:cBhvr>
                                      <p:tavLst>
                                        <p:tav tm="0" fmla="#ppt_w*sin(2.5*pi*$)">
                                          <p:val>
                                            <p:fltVal val="0"/>
                                          </p:val>
                                        </p:tav>
                                        <p:tav tm="100000">
                                          <p:val>
                                            <p:fltVal val="1"/>
                                          </p:val>
                                        </p:tav>
                                      </p:tavLst>
                                    </p:anim>
                                    <p:anim calcmode="lin" valueType="num">
                                      <p:cBhvr>
                                        <p:cTn id="19" dur="9500" fill="hold"/>
                                        <p:tgtEl>
                                          <p:spTgt spid="2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6"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000" b="1" dirty="0">
                <a:solidFill>
                  <a:srgbClr val="1F3864"/>
                </a:solidFill>
                <a:latin typeface="Calibri" pitchFamily="34" charset="0"/>
                <a:ea typeface="Calibri" pitchFamily="34" charset="-122"/>
                <a:cs typeface="Calibri" pitchFamily="34" charset="-120"/>
              </a:rPr>
              <a:t>Workstream Status — At a Glance</a:t>
            </a:r>
            <a:endParaRPr lang="en-US" sz="3000" dirty="0"/>
          </a:p>
        </p:txBody>
      </p:sp>
      <p:sp>
        <p:nvSpPr>
          <p:cNvPr id="3" name="Shape 1"/>
          <p:cNvSpPr/>
          <p:nvPr/>
        </p:nvSpPr>
        <p:spPr>
          <a:xfrm>
            <a:off x="4069080" y="914400"/>
            <a:ext cx="1005840" cy="731520"/>
          </a:xfrm>
          <a:prstGeom prst="ellipse">
            <a:avLst/>
          </a:prstGeom>
          <a:solidFill>
            <a:srgbClr val="1F3864"/>
          </a:solidFill>
          <a:ln w="12700">
            <a:solidFill>
              <a:srgbClr val="1F3864"/>
            </a:solidFill>
            <a:prstDash val="solid"/>
          </a:ln>
        </p:spPr>
        <p:txBody>
          <a:bodyPr/>
          <a:lstStyle/>
          <a:p>
            <a:endParaRPr lang="en-US"/>
          </a:p>
        </p:txBody>
      </p:sp>
      <p:sp>
        <p:nvSpPr>
          <p:cNvPr id="4" name="Text 2"/>
          <p:cNvSpPr/>
          <p:nvPr/>
        </p:nvSpPr>
        <p:spPr>
          <a:xfrm>
            <a:off x="4069080" y="914400"/>
            <a:ext cx="1005840" cy="73152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Ice Venues</a:t>
            </a:r>
            <a:endParaRPr lang="en-US" sz="1100" dirty="0"/>
          </a:p>
        </p:txBody>
      </p:sp>
      <p:sp>
        <p:nvSpPr>
          <p:cNvPr id="5" name="Shape 3"/>
          <p:cNvSpPr/>
          <p:nvPr/>
        </p:nvSpPr>
        <p:spPr>
          <a:xfrm>
            <a:off x="5460514" y="1925336"/>
            <a:ext cx="1005840" cy="731520"/>
          </a:xfrm>
          <a:prstGeom prst="ellipse">
            <a:avLst/>
          </a:prstGeom>
          <a:solidFill>
            <a:srgbClr val="8FA8C8"/>
          </a:solidFill>
          <a:ln w="12700">
            <a:solidFill>
              <a:srgbClr val="1F3864"/>
            </a:solidFill>
            <a:prstDash val="solid"/>
          </a:ln>
        </p:spPr>
        <p:txBody>
          <a:bodyPr/>
          <a:lstStyle/>
          <a:p>
            <a:endParaRPr lang="en-US"/>
          </a:p>
        </p:txBody>
      </p:sp>
      <p:sp>
        <p:nvSpPr>
          <p:cNvPr id="6" name="Text 4"/>
          <p:cNvSpPr/>
          <p:nvPr/>
        </p:nvSpPr>
        <p:spPr>
          <a:xfrm>
            <a:off x="5460514" y="1925336"/>
            <a:ext cx="1005840" cy="73152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[Text]</a:t>
            </a:r>
            <a:endParaRPr lang="en-US" sz="1100" dirty="0"/>
          </a:p>
        </p:txBody>
      </p:sp>
      <p:sp>
        <p:nvSpPr>
          <p:cNvPr id="7" name="Shape 5"/>
          <p:cNvSpPr/>
          <p:nvPr/>
        </p:nvSpPr>
        <p:spPr>
          <a:xfrm>
            <a:off x="4929033" y="3561064"/>
            <a:ext cx="1005840" cy="731520"/>
          </a:xfrm>
          <a:prstGeom prst="ellipse">
            <a:avLst/>
          </a:prstGeom>
          <a:solidFill>
            <a:srgbClr val="8FA8C8"/>
          </a:solidFill>
          <a:ln w="12700">
            <a:solidFill>
              <a:srgbClr val="1F3864"/>
            </a:solidFill>
            <a:prstDash val="solid"/>
          </a:ln>
        </p:spPr>
        <p:txBody>
          <a:bodyPr/>
          <a:lstStyle/>
          <a:p>
            <a:endParaRPr lang="en-US"/>
          </a:p>
        </p:txBody>
      </p:sp>
      <p:sp>
        <p:nvSpPr>
          <p:cNvPr id="8" name="Text 6"/>
          <p:cNvSpPr/>
          <p:nvPr/>
        </p:nvSpPr>
        <p:spPr>
          <a:xfrm>
            <a:off x="4929033" y="3561064"/>
            <a:ext cx="1005840" cy="73152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[Text]</a:t>
            </a:r>
            <a:endParaRPr lang="en-US" sz="1100" dirty="0"/>
          </a:p>
        </p:txBody>
      </p:sp>
      <p:sp>
        <p:nvSpPr>
          <p:cNvPr id="9" name="Shape 7"/>
          <p:cNvSpPr/>
          <p:nvPr/>
        </p:nvSpPr>
        <p:spPr>
          <a:xfrm>
            <a:off x="3209127" y="3561064"/>
            <a:ext cx="1005840" cy="731520"/>
          </a:xfrm>
          <a:prstGeom prst="ellipse">
            <a:avLst/>
          </a:prstGeom>
          <a:solidFill>
            <a:srgbClr val="8FA8C8"/>
          </a:solidFill>
          <a:ln w="12700">
            <a:solidFill>
              <a:srgbClr val="1F3864"/>
            </a:solidFill>
            <a:prstDash val="solid"/>
          </a:ln>
        </p:spPr>
        <p:txBody>
          <a:bodyPr/>
          <a:lstStyle/>
          <a:p>
            <a:endParaRPr lang="en-US"/>
          </a:p>
        </p:txBody>
      </p:sp>
      <p:sp>
        <p:nvSpPr>
          <p:cNvPr id="10" name="Text 8"/>
          <p:cNvSpPr/>
          <p:nvPr/>
        </p:nvSpPr>
        <p:spPr>
          <a:xfrm>
            <a:off x="3209127" y="3561064"/>
            <a:ext cx="1005840" cy="73152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[Text]</a:t>
            </a:r>
            <a:endParaRPr lang="en-US" sz="1100" dirty="0"/>
          </a:p>
        </p:txBody>
      </p:sp>
      <p:sp>
        <p:nvSpPr>
          <p:cNvPr id="11" name="Shape 9"/>
          <p:cNvSpPr/>
          <p:nvPr/>
        </p:nvSpPr>
        <p:spPr>
          <a:xfrm>
            <a:off x="2677646" y="1925336"/>
            <a:ext cx="1005840" cy="731520"/>
          </a:xfrm>
          <a:prstGeom prst="ellipse">
            <a:avLst/>
          </a:prstGeom>
          <a:solidFill>
            <a:srgbClr val="8FA8C8"/>
          </a:solidFill>
          <a:ln w="12700">
            <a:solidFill>
              <a:srgbClr val="1F3864"/>
            </a:solidFill>
            <a:prstDash val="solid"/>
          </a:ln>
        </p:spPr>
        <p:txBody>
          <a:bodyPr/>
          <a:lstStyle/>
          <a:p>
            <a:endParaRPr lang="en-US"/>
          </a:p>
        </p:txBody>
      </p:sp>
      <p:sp>
        <p:nvSpPr>
          <p:cNvPr id="12" name="Text 10"/>
          <p:cNvSpPr/>
          <p:nvPr/>
        </p:nvSpPr>
        <p:spPr>
          <a:xfrm>
            <a:off x="2677646" y="1925336"/>
            <a:ext cx="1005840" cy="73152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[Text]</a:t>
            </a:r>
            <a:endParaRPr lang="en-US" sz="1100" dirty="0"/>
          </a:p>
        </p:txBody>
      </p:sp>
      <p:sp>
        <p:nvSpPr>
          <p:cNvPr id="13" name="Shape 11"/>
          <p:cNvSpPr/>
          <p:nvPr/>
        </p:nvSpPr>
        <p:spPr>
          <a:xfrm>
            <a:off x="4572000" y="1371600"/>
            <a:ext cx="1304469" cy="947752"/>
          </a:xfrm>
          <a:prstGeom prst="line">
            <a:avLst/>
          </a:prstGeom>
          <a:noFill/>
          <a:ln w="25400">
            <a:solidFill>
              <a:srgbClr val="8FA8C8"/>
            </a:solidFill>
            <a:prstDash val="solid"/>
            <a:tailEnd type="triangle"/>
          </a:ln>
        </p:spPr>
        <p:txBody>
          <a:bodyPr/>
          <a:lstStyle/>
          <a:p>
            <a:endParaRPr lang="en-US"/>
          </a:p>
        </p:txBody>
      </p:sp>
      <p:sp>
        <p:nvSpPr>
          <p:cNvPr id="14" name="Shape 12"/>
          <p:cNvSpPr/>
          <p:nvPr/>
        </p:nvSpPr>
        <p:spPr>
          <a:xfrm>
            <a:off x="5876469" y="2319352"/>
            <a:ext cx="0" cy="1533495"/>
          </a:xfrm>
          <a:prstGeom prst="line">
            <a:avLst/>
          </a:prstGeom>
          <a:noFill/>
          <a:ln w="25400">
            <a:solidFill>
              <a:srgbClr val="8FA8C8"/>
            </a:solidFill>
            <a:prstDash val="solid"/>
            <a:tailEnd type="triangle"/>
          </a:ln>
        </p:spPr>
        <p:txBody>
          <a:bodyPr/>
          <a:lstStyle/>
          <a:p>
            <a:endParaRPr lang="en-US"/>
          </a:p>
        </p:txBody>
      </p:sp>
      <p:sp>
        <p:nvSpPr>
          <p:cNvPr id="15" name="Shape 13"/>
          <p:cNvSpPr/>
          <p:nvPr/>
        </p:nvSpPr>
        <p:spPr>
          <a:xfrm>
            <a:off x="5378206" y="3852848"/>
            <a:ext cx="0" cy="0"/>
          </a:xfrm>
          <a:prstGeom prst="line">
            <a:avLst/>
          </a:prstGeom>
          <a:noFill/>
          <a:ln w="25400">
            <a:solidFill>
              <a:srgbClr val="8FA8C8"/>
            </a:solidFill>
            <a:prstDash val="solid"/>
            <a:tailEnd type="triangle"/>
          </a:ln>
        </p:spPr>
        <p:txBody>
          <a:bodyPr/>
          <a:lstStyle/>
          <a:p>
            <a:endParaRPr lang="en-US"/>
          </a:p>
        </p:txBody>
      </p:sp>
      <p:sp>
        <p:nvSpPr>
          <p:cNvPr id="16" name="Shape 14"/>
          <p:cNvSpPr/>
          <p:nvPr/>
        </p:nvSpPr>
        <p:spPr>
          <a:xfrm>
            <a:off x="3765794" y="3852848"/>
            <a:ext cx="0" cy="0"/>
          </a:xfrm>
          <a:prstGeom prst="line">
            <a:avLst/>
          </a:prstGeom>
          <a:noFill/>
          <a:ln w="25400">
            <a:solidFill>
              <a:srgbClr val="8FA8C8"/>
            </a:solidFill>
            <a:prstDash val="solid"/>
            <a:tailEnd type="triangle"/>
          </a:ln>
        </p:spPr>
        <p:txBody>
          <a:bodyPr/>
          <a:lstStyle/>
          <a:p>
            <a:endParaRPr lang="en-US"/>
          </a:p>
        </p:txBody>
      </p:sp>
      <p:sp>
        <p:nvSpPr>
          <p:cNvPr id="17" name="Shape 15"/>
          <p:cNvSpPr/>
          <p:nvPr/>
        </p:nvSpPr>
        <p:spPr>
          <a:xfrm>
            <a:off x="3267531" y="2319352"/>
            <a:ext cx="1304469" cy="0"/>
          </a:xfrm>
          <a:prstGeom prst="line">
            <a:avLst/>
          </a:prstGeom>
          <a:noFill/>
          <a:ln w="25400">
            <a:solidFill>
              <a:srgbClr val="8FA8C8"/>
            </a:solidFill>
            <a:prstDash val="solid"/>
            <a:tailEnd type="triangle"/>
          </a:ln>
        </p:spPr>
        <p:txBody>
          <a:bodyPr/>
          <a:lstStyle/>
          <a:p>
            <a:endParaRPr lang="en-US"/>
          </a:p>
        </p:txBody>
      </p:sp>
      <p:sp>
        <p:nvSpPr>
          <p:cNvPr id="18" name="Text 16"/>
          <p:cNvSpPr/>
          <p:nvPr/>
        </p:nvSpPr>
        <p:spPr>
          <a:xfrm>
            <a:off x="365760" y="4114800"/>
            <a:ext cx="2743200" cy="274320"/>
          </a:xfrm>
          <a:prstGeom prst="rect">
            <a:avLst/>
          </a:prstGeom>
          <a:noFill/>
          <a:ln/>
        </p:spPr>
        <p:txBody>
          <a:bodyPr wrap="square" rtlCol="0" anchor="ctr"/>
          <a:lstStyle/>
          <a:p>
            <a:pPr marL="0" indent="0">
              <a:buNone/>
            </a:pPr>
            <a:r>
              <a:rPr lang="en-US" sz="1100" i="1" dirty="0">
                <a:solidFill>
                  <a:srgbClr val="1F3864"/>
                </a:solidFill>
                <a:latin typeface="Calibri" pitchFamily="34" charset="0"/>
                <a:ea typeface="Calibri" pitchFamily="34" charset="-122"/>
                <a:cs typeface="Calibri" pitchFamily="34" charset="-120"/>
              </a:rPr>
              <a:t>Status table:</a:t>
            </a:r>
            <a:endParaRPr lang="en-US" sz="1100" dirty="0"/>
          </a:p>
        </p:txBody>
      </p:sp>
      <p:graphicFrame>
        <p:nvGraphicFramePr>
          <p:cNvPr id="19" name="Table 0"/>
          <p:cNvGraphicFramePr>
            <a:graphicFrameLocks noGrp="1"/>
          </p:cNvGraphicFramePr>
          <p:nvPr>
            <p:extLst>
              <p:ext uri="{D42A27DB-BD31-4B8C-83A1-F6EECF244321}">
                <p14:modId xmlns:p14="http://schemas.microsoft.com/office/powerpoint/2010/main" val="1579011935"/>
              </p:ext>
            </p:extLst>
          </p:nvPr>
        </p:nvGraphicFramePr>
        <p:xfrm>
          <a:off x="365760" y="4434840"/>
          <a:ext cx="3657600" cy="975360"/>
        </p:xfrm>
        <a:graphic>
          <a:graphicData uri="http://schemas.openxmlformats.org/drawingml/2006/table">
            <a:tbl>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tblGrid>
              <a:tr h="160020">
                <a:tc>
                  <a:txBody>
                    <a:bodyPr/>
                    <a:lstStyle/>
                    <a:p>
                      <a:pPr marL="0" indent="0">
                        <a:buNone/>
                      </a:pPr>
                      <a:r>
                        <a:rPr lang="en-US" sz="1000" b="1" dirty="0">
                          <a:solidFill>
                            <a:srgbClr val="FFFFFF"/>
                          </a:solidFill>
                          <a:latin typeface="Calibri" pitchFamily="34" charset="0"/>
                          <a:ea typeface="Calibri" pitchFamily="34" charset="-122"/>
                          <a:cs typeface="Calibri" pitchFamily="34" charset="-120"/>
                        </a:rPr>
                        <a:t>Team</a:t>
                      </a: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F3864"/>
                    </a:solidFill>
                  </a:tcPr>
                </a:tc>
                <a:tc>
                  <a:txBody>
                    <a:bodyPr/>
                    <a:lstStyle/>
                    <a:p>
                      <a:pPr marL="0" indent="0">
                        <a:buNone/>
                      </a:pPr>
                      <a:r>
                        <a:rPr lang="en-US" sz="1000" b="1" dirty="0">
                          <a:solidFill>
                            <a:srgbClr val="FFFFFF"/>
                          </a:solidFill>
                          <a:latin typeface="Calibri" pitchFamily="34" charset="0"/>
                          <a:ea typeface="Calibri" pitchFamily="34" charset="-122"/>
                          <a:cs typeface="Calibri" pitchFamily="34" charset="-120"/>
                        </a:rPr>
                        <a:t>Workstream</a:t>
                      </a: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F3864"/>
                    </a:solidFill>
                  </a:tcPr>
                </a:tc>
                <a:tc>
                  <a:txBody>
                    <a:bodyPr/>
                    <a:lstStyle/>
                    <a:p>
                      <a:pPr marL="0" indent="0">
                        <a:buNone/>
                      </a:pPr>
                      <a:r>
                        <a:rPr lang="en-US" sz="1000" b="1" dirty="0">
                          <a:solidFill>
                            <a:srgbClr val="FFFFFF"/>
                          </a:solidFill>
                          <a:latin typeface="Calibri" pitchFamily="34" charset="0"/>
                          <a:ea typeface="Calibri" pitchFamily="34" charset="-122"/>
                          <a:cs typeface="Calibri" pitchFamily="34" charset="-120"/>
                        </a:rPr>
                        <a:t>RAG</a:t>
                      </a: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1F3864"/>
                    </a:solidFill>
                  </a:tcPr>
                </a:tc>
                <a:extLst>
                  <a:ext uri="{0D108BD9-81ED-4DB2-BD59-A6C34878D82A}">
                    <a16:rowId xmlns:a16="http://schemas.microsoft.com/office/drawing/2014/main" val="10000"/>
                  </a:ext>
                </a:extLst>
              </a:tr>
              <a:tr h="160020">
                <a:tc>
                  <a:txBody>
                    <a:bodyPr/>
                    <a:lstStyle/>
                    <a:p>
                      <a:pPr marL="0" indent="0">
                        <a:buNone/>
                      </a:pPr>
                      <a:r>
                        <a:rPr lang="en-US" sz="1000" dirty="0">
                          <a:solidFill>
                            <a:srgbClr val="1F3864"/>
                          </a:solidFill>
                          <a:latin typeface="Calibri" pitchFamily="34" charset="0"/>
                          <a:ea typeface="Calibri" pitchFamily="34" charset="-122"/>
                          <a:cs typeface="Calibri" pitchFamily="34" charset="-120"/>
                        </a:rPr>
                        <a:t>Team 1</a:t>
                      </a: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r>
                        <a:rPr lang="en-US" sz="1000" dirty="0">
                          <a:solidFill>
                            <a:srgbClr val="1F3864"/>
                          </a:solidFill>
                          <a:latin typeface="Calibri" pitchFamily="34" charset="0"/>
                          <a:ea typeface="Calibri" pitchFamily="34" charset="-122"/>
                          <a:cs typeface="Calibri" pitchFamily="34" charset="-120"/>
                        </a:rPr>
                        <a:t>Ice Venues</a:t>
                      </a: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r>
                        <a:rPr lang="en-US" sz="1000" dirty="0">
                          <a:solidFill>
                            <a:srgbClr val="1F3864"/>
                          </a:solidFill>
                          <a:latin typeface="Calibri" pitchFamily="34" charset="0"/>
                          <a:ea typeface="Calibri" pitchFamily="34" charset="-122"/>
                          <a:cs typeface="Calibri" pitchFamily="34" charset="-120"/>
                        </a:rPr>
                        <a:t>Amber</a:t>
                      </a: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1"/>
                  </a:ext>
                </a:extLst>
              </a:tr>
              <a:tr h="160020">
                <a:tc>
                  <a:txBody>
                    <a:bodyPr/>
                    <a:lstStyle/>
                    <a:p>
                      <a:pPr marL="0" indent="0">
                        <a:buNone/>
                      </a:pP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2"/>
                  </a:ext>
                </a:extLst>
              </a:tr>
              <a:tr h="160020">
                <a:tc>
                  <a:txBody>
                    <a:bodyPr/>
                    <a:lstStyle/>
                    <a:p>
                      <a:pPr marL="0" indent="0">
                        <a:buNone/>
                      </a:pP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Calibri" charset="0"/>
                        <a:ea typeface="Calibri" charset="0"/>
                        <a:cs typeface="Calibri"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20" name="Text 17"/>
          <p:cNvSpPr/>
          <p:nvPr/>
        </p:nvSpPr>
        <p:spPr>
          <a:xfrm>
            <a:off x="274320" y="4864608"/>
            <a:ext cx="8595360" cy="228600"/>
          </a:xfrm>
          <a:prstGeom prst="rect">
            <a:avLst/>
          </a:prstGeom>
          <a:noFill/>
          <a:ln/>
        </p:spPr>
        <p:txBody>
          <a:bodyPr wrap="square" rtlCol="0" anchor="ctr"/>
          <a:lstStyle/>
          <a:p>
            <a:pPr marL="0" indent="0" algn="r">
              <a:buNone/>
            </a:pPr>
            <a:r>
              <a:rPr lang="en-US" sz="900" dirty="0">
                <a:solidFill>
                  <a:srgbClr val="808080"/>
                </a:solidFill>
                <a:latin typeface="Calibri" pitchFamily="34" charset="0"/>
                <a:ea typeface="Calibri" pitchFamily="34" charset="-122"/>
                <a:cs typeface="Calibri" pitchFamily="34" charset="-120"/>
              </a:rPr>
              <a:t>Brief for the Chief Minister — Darwin 2034 Olympic Games | 3</a:t>
            </a:r>
            <a:endParaRPr lang="en-US" sz="900" dirty="0"/>
          </a:p>
        </p:txBody>
      </p:sp>
      <p:sp>
        <p:nvSpPr>
          <p:cNvPr id="21" name="Shape 18"/>
          <p:cNvSpPr/>
          <p:nvPr/>
        </p:nvSpPr>
        <p:spPr>
          <a:xfrm>
            <a:off x="8275320" y="4624807"/>
            <a:ext cx="432054" cy="246431"/>
          </a:xfrm>
          <a:prstGeom prst="ellipse">
            <a:avLst/>
          </a:prstGeom>
          <a:solidFill>
            <a:srgbClr val="F08080"/>
          </a:solidFill>
          <a:ln w="12700">
            <a:solidFill>
              <a:srgbClr val="B85042"/>
            </a:solidFill>
            <a:prstDash val="solid"/>
          </a:ln>
        </p:spPr>
        <p:txBody>
          <a:bodyPr/>
          <a:lstStyle/>
          <a:p>
            <a:endParaRPr lang="en-US"/>
          </a:p>
        </p:txBody>
      </p:sp>
      <p:sp>
        <p:nvSpPr>
          <p:cNvPr id="22" name="Shape 19"/>
          <p:cNvSpPr/>
          <p:nvPr/>
        </p:nvSpPr>
        <p:spPr>
          <a:xfrm>
            <a:off x="8592160" y="4589602"/>
            <a:ext cx="259232" cy="246431"/>
          </a:xfrm>
          <a:prstGeom prst="ellipse">
            <a:avLst/>
          </a:prstGeom>
          <a:solidFill>
            <a:srgbClr val="F08080"/>
          </a:solidFill>
          <a:ln w="12700">
            <a:solidFill>
              <a:srgbClr val="B85042"/>
            </a:solidFill>
            <a:prstDash val="solid"/>
          </a:ln>
        </p:spPr>
        <p:txBody>
          <a:bodyPr/>
          <a:lstStyle/>
          <a:p>
            <a:endParaRPr lang="en-US"/>
          </a:p>
        </p:txBody>
      </p:sp>
      <p:sp>
        <p:nvSpPr>
          <p:cNvPr id="23" name="Shape 20"/>
          <p:cNvSpPr/>
          <p:nvPr/>
        </p:nvSpPr>
        <p:spPr>
          <a:xfrm>
            <a:off x="8246516" y="4660011"/>
            <a:ext cx="115214" cy="176022"/>
          </a:xfrm>
          <a:prstGeom prst="ellipse">
            <a:avLst/>
          </a:prstGeom>
          <a:solidFill>
            <a:srgbClr val="B85042"/>
          </a:solidFill>
          <a:ln w="12700">
            <a:solidFill>
              <a:srgbClr val="B85042"/>
            </a:solidFill>
            <a:prstDash val="solid"/>
          </a:ln>
        </p:spPr>
        <p:txBody>
          <a:bodyPr/>
          <a:lstStyle/>
          <a:p>
            <a:endParaRPr lang="en-US"/>
          </a:p>
        </p:txBody>
      </p:sp>
      <p:sp>
        <p:nvSpPr>
          <p:cNvPr id="24" name="Shape 21"/>
          <p:cNvSpPr/>
          <p:nvPr/>
        </p:nvSpPr>
        <p:spPr>
          <a:xfrm>
            <a:off x="8620963" y="4660011"/>
            <a:ext cx="103693" cy="63368"/>
          </a:xfrm>
          <a:prstGeom prst="rect">
            <a:avLst/>
          </a:prstGeom>
          <a:solidFill>
            <a:srgbClr val="1A1A1A"/>
          </a:solidFill>
          <a:ln w="12700">
            <a:solidFill>
              <a:srgbClr val="1A1A1A"/>
            </a:solidFill>
            <a:prstDash val="solid"/>
          </a:ln>
        </p:spPr>
        <p:txBody>
          <a:bodyPr/>
          <a:lstStyle/>
          <a:p>
            <a:endParaRPr lang="en-US"/>
          </a:p>
        </p:txBody>
      </p:sp>
      <p:sp>
        <p:nvSpPr>
          <p:cNvPr id="25" name="Shape 22"/>
          <p:cNvSpPr/>
          <p:nvPr/>
        </p:nvSpPr>
        <p:spPr>
          <a:xfrm>
            <a:off x="8747699" y="4660011"/>
            <a:ext cx="86411" cy="63368"/>
          </a:xfrm>
          <a:prstGeom prst="rect">
            <a:avLst/>
          </a:prstGeom>
          <a:solidFill>
            <a:srgbClr val="1A1A1A"/>
          </a:solidFill>
          <a:ln w="12700">
            <a:solidFill>
              <a:srgbClr val="1A1A1A"/>
            </a:solidFill>
            <a:prstDash val="solid"/>
          </a:ln>
        </p:spPr>
        <p:txBody>
          <a:bodyPr/>
          <a:lstStyle/>
          <a:p>
            <a:endParaRPr lang="en-US"/>
          </a:p>
        </p:txBody>
      </p:sp>
      <p:sp>
        <p:nvSpPr>
          <p:cNvPr id="26" name="Shape 23"/>
          <p:cNvSpPr/>
          <p:nvPr/>
        </p:nvSpPr>
        <p:spPr>
          <a:xfrm>
            <a:off x="8724656" y="4691695"/>
            <a:ext cx="23043" cy="0"/>
          </a:xfrm>
          <a:prstGeom prst="line">
            <a:avLst/>
          </a:prstGeom>
          <a:noFill/>
          <a:ln w="19050">
            <a:solidFill>
              <a:srgbClr val="1A1A1A"/>
            </a:solidFill>
            <a:prstDash val="solid"/>
          </a:ln>
        </p:spPr>
        <p:txBody>
          <a:bodyPr/>
          <a:lstStyle/>
          <a:p>
            <a:endParaRPr lang="en-US"/>
          </a:p>
        </p:txBody>
      </p:sp>
      <p:sp>
        <p:nvSpPr>
          <p:cNvPr id="27" name="Shape 24"/>
          <p:cNvSpPr/>
          <p:nvPr/>
        </p:nvSpPr>
        <p:spPr>
          <a:xfrm>
            <a:off x="8764981" y="4589602"/>
            <a:ext cx="57607" cy="0"/>
          </a:xfrm>
          <a:prstGeom prst="line">
            <a:avLst/>
          </a:prstGeom>
          <a:noFill/>
          <a:ln w="10160">
            <a:solidFill>
              <a:srgbClr val="1A1A1A"/>
            </a:solidFill>
            <a:prstDash val="solid"/>
          </a:ln>
        </p:spPr>
        <p:txBody>
          <a:bodyPr/>
          <a:lstStyle/>
          <a:p>
            <a:endParaRPr lang="en-US"/>
          </a:p>
        </p:txBody>
      </p:sp>
      <p:sp>
        <p:nvSpPr>
          <p:cNvPr id="28" name="Shape 25"/>
          <p:cNvSpPr/>
          <p:nvPr/>
        </p:nvSpPr>
        <p:spPr>
          <a:xfrm>
            <a:off x="8805306" y="4589602"/>
            <a:ext cx="28804" cy="0"/>
          </a:xfrm>
          <a:prstGeom prst="line">
            <a:avLst/>
          </a:prstGeom>
          <a:noFill/>
          <a:ln w="10160">
            <a:solidFill>
              <a:srgbClr val="1A1A1A"/>
            </a:solidFill>
            <a:prstDash val="solid"/>
          </a:ln>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000" b="1" dirty="0">
                <a:solidFill>
                  <a:srgbClr val="0D9488"/>
                </a:solidFill>
                <a:latin typeface="Calibri Light" pitchFamily="34" charset="0"/>
                <a:ea typeface="Calibri Light" pitchFamily="34" charset="-122"/>
                <a:cs typeface="Calibri Light" pitchFamily="34" charset="-120"/>
              </a:rPr>
              <a:t>Section 1 — Ice Venues</a:t>
            </a:r>
            <a:endParaRPr lang="en-US" sz="3000" dirty="0"/>
          </a:p>
        </p:txBody>
      </p:sp>
      <p:sp>
        <p:nvSpPr>
          <p:cNvPr id="3" name="Text 1"/>
          <p:cNvSpPr/>
          <p:nvPr/>
        </p:nvSpPr>
        <p:spPr>
          <a:xfrm>
            <a:off x="457200" y="868680"/>
            <a:ext cx="8229600" cy="365760"/>
          </a:xfrm>
          <a:prstGeom prst="rect">
            <a:avLst/>
          </a:prstGeom>
          <a:noFill/>
          <a:ln/>
        </p:spPr>
        <p:txBody>
          <a:bodyPr wrap="square" rtlCol="0" anchor="ctr"/>
          <a:lstStyle/>
          <a:p>
            <a:pPr marL="0" indent="0">
              <a:buNone/>
            </a:pPr>
            <a:r>
              <a:rPr lang="en-US" sz="1600" i="1" dirty="0">
                <a:solidFill>
                  <a:srgbClr val="F96167"/>
                </a:solidFill>
                <a:latin typeface="Calibri Light" pitchFamily="34" charset="0"/>
                <a:ea typeface="Calibri Light" pitchFamily="34" charset="-122"/>
                <a:cs typeface="Calibri Light" pitchFamily="34" charset="-120"/>
              </a:rPr>
              <a:t>Darwin Convention Centre proposed conversion</a:t>
            </a:r>
            <a:endParaRPr lang="en-US" sz="1600" dirty="0"/>
          </a:p>
        </p:txBody>
      </p:sp>
      <p:sp>
        <p:nvSpPr>
          <p:cNvPr id="4" name="Shape 2"/>
          <p:cNvSpPr/>
          <p:nvPr/>
        </p:nvSpPr>
        <p:spPr>
          <a:xfrm>
            <a:off x="5029200" y="1463040"/>
            <a:ext cx="3657600" cy="2286000"/>
          </a:xfrm>
          <a:prstGeom prst="rect">
            <a:avLst/>
          </a:prstGeom>
          <a:solidFill>
            <a:srgbClr val="B5D6E0"/>
          </a:solidFill>
          <a:ln w="12700">
            <a:solidFill>
              <a:srgbClr val="808080"/>
            </a:solidFill>
            <a:prstDash val="solid"/>
          </a:ln>
        </p:spPr>
        <p:txBody>
          <a:bodyPr/>
          <a:lstStyle/>
          <a:p>
            <a:endParaRPr lang="en-US"/>
          </a:p>
        </p:txBody>
      </p:sp>
      <p:sp>
        <p:nvSpPr>
          <p:cNvPr id="5" name="Text 3"/>
          <p:cNvSpPr/>
          <p:nvPr/>
        </p:nvSpPr>
        <p:spPr>
          <a:xfrm>
            <a:off x="5029200" y="2377440"/>
            <a:ext cx="3657600" cy="457200"/>
          </a:xfrm>
          <a:prstGeom prst="rect">
            <a:avLst/>
          </a:prstGeom>
          <a:noFill/>
          <a:ln/>
        </p:spPr>
        <p:txBody>
          <a:bodyPr wrap="square" rtlCol="0" anchor="ctr"/>
          <a:lstStyle/>
          <a:p>
            <a:pPr marL="0" indent="0" algn="ctr">
              <a:buNone/>
            </a:pPr>
            <a:r>
              <a:rPr lang="en-US" sz="1100" i="1" dirty="0">
                <a:solidFill>
                  <a:srgbClr val="404040"/>
                </a:solidFill>
                <a:latin typeface="Arial" pitchFamily="34" charset="0"/>
                <a:ea typeface="Arial" pitchFamily="34" charset="-122"/>
                <a:cs typeface="Arial" pitchFamily="34" charset="-120"/>
              </a:rPr>
              <a:t>[STOCK PHOTO: POLAR BEAR ON ICE FLOE — supplied by Designer]</a:t>
            </a:r>
            <a:endParaRPr lang="en-US" sz="1100" dirty="0"/>
          </a:p>
        </p:txBody>
      </p:sp>
      <p:sp>
        <p:nvSpPr>
          <p:cNvPr id="6" name="Shape 4"/>
          <p:cNvSpPr/>
          <p:nvPr/>
        </p:nvSpPr>
        <p:spPr>
          <a:xfrm>
            <a:off x="457200" y="1463040"/>
            <a:ext cx="4297680" cy="502920"/>
          </a:xfrm>
          <a:prstGeom prst="rect">
            <a:avLst/>
          </a:prstGeom>
          <a:solidFill>
            <a:srgbClr val="F0F8F8"/>
          </a:solidFill>
          <a:ln w="12700">
            <a:solidFill>
              <a:srgbClr val="0D9488"/>
            </a:solidFill>
            <a:prstDash val="solid"/>
          </a:ln>
        </p:spPr>
        <p:txBody>
          <a:bodyPr/>
          <a:lstStyle/>
          <a:p>
            <a:endParaRPr lang="en-US"/>
          </a:p>
        </p:txBody>
      </p:sp>
      <p:sp>
        <p:nvSpPr>
          <p:cNvPr id="7" name="Text 5"/>
          <p:cNvSpPr/>
          <p:nvPr/>
        </p:nvSpPr>
        <p:spPr>
          <a:xfrm>
            <a:off x="548640" y="1463040"/>
            <a:ext cx="2743200" cy="502920"/>
          </a:xfrm>
          <a:prstGeom prst="rect">
            <a:avLst/>
          </a:prstGeom>
          <a:noFill/>
          <a:ln/>
        </p:spPr>
        <p:txBody>
          <a:bodyPr wrap="square" rtlCol="0" anchor="ctr"/>
          <a:lstStyle/>
          <a:p>
            <a:pPr marL="0" indent="0">
              <a:buNone/>
            </a:pPr>
            <a:r>
              <a:rPr lang="en-US" sz="1100" dirty="0">
                <a:solidFill>
                  <a:srgbClr val="0D9488"/>
                </a:solidFill>
                <a:latin typeface="Calibri Light" pitchFamily="34" charset="0"/>
                <a:ea typeface="Calibri Light" pitchFamily="34" charset="-122"/>
                <a:cs typeface="Calibri Light" pitchFamily="34" charset="-120"/>
              </a:rPr>
              <a:t>Refrigeration load (MW)</a:t>
            </a:r>
            <a:endParaRPr lang="en-US" sz="1100" dirty="0"/>
          </a:p>
        </p:txBody>
      </p:sp>
      <p:sp>
        <p:nvSpPr>
          <p:cNvPr id="8" name="Text 6"/>
          <p:cNvSpPr/>
          <p:nvPr/>
        </p:nvSpPr>
        <p:spPr>
          <a:xfrm>
            <a:off x="3291840" y="1463040"/>
            <a:ext cx="1371600" cy="502920"/>
          </a:xfrm>
          <a:prstGeom prst="rect">
            <a:avLst/>
          </a:prstGeom>
          <a:noFill/>
          <a:ln/>
        </p:spPr>
        <p:txBody>
          <a:bodyPr wrap="square" rtlCol="0" anchor="ctr"/>
          <a:lstStyle/>
          <a:p>
            <a:pPr marL="0" indent="0" algn="r">
              <a:buNone/>
            </a:pPr>
            <a:r>
              <a:rPr lang="en-US" sz="1800" b="1" dirty="0">
                <a:solidFill>
                  <a:srgbClr val="F96167"/>
                </a:solidFill>
                <a:latin typeface="Calibri Light" pitchFamily="34" charset="0"/>
                <a:ea typeface="Calibri Light" pitchFamily="34" charset="-122"/>
                <a:cs typeface="Calibri Light" pitchFamily="34" charset="-120"/>
              </a:rPr>
              <a:t>—</a:t>
            </a:r>
            <a:endParaRPr lang="en-US" sz="1800" dirty="0"/>
          </a:p>
        </p:txBody>
      </p:sp>
      <p:sp>
        <p:nvSpPr>
          <p:cNvPr id="9" name="Shape 7"/>
          <p:cNvSpPr/>
          <p:nvPr/>
        </p:nvSpPr>
        <p:spPr>
          <a:xfrm>
            <a:off x="457200" y="2057400"/>
            <a:ext cx="4297680" cy="502920"/>
          </a:xfrm>
          <a:prstGeom prst="rect">
            <a:avLst/>
          </a:prstGeom>
          <a:solidFill>
            <a:srgbClr val="F0F8F8"/>
          </a:solidFill>
          <a:ln w="12700">
            <a:solidFill>
              <a:srgbClr val="0D9488"/>
            </a:solidFill>
            <a:prstDash val="solid"/>
          </a:ln>
        </p:spPr>
        <p:txBody>
          <a:bodyPr/>
          <a:lstStyle/>
          <a:p>
            <a:endParaRPr lang="en-US"/>
          </a:p>
        </p:txBody>
      </p:sp>
      <p:sp>
        <p:nvSpPr>
          <p:cNvPr id="10" name="Text 8"/>
          <p:cNvSpPr/>
          <p:nvPr/>
        </p:nvSpPr>
        <p:spPr>
          <a:xfrm>
            <a:off x="548640" y="2057400"/>
            <a:ext cx="2743200" cy="502920"/>
          </a:xfrm>
          <a:prstGeom prst="rect">
            <a:avLst/>
          </a:prstGeom>
          <a:noFill/>
          <a:ln/>
        </p:spPr>
        <p:txBody>
          <a:bodyPr wrap="square" rtlCol="0" anchor="ctr"/>
          <a:lstStyle/>
          <a:p>
            <a:pPr marL="0" indent="0">
              <a:buNone/>
            </a:pPr>
            <a:r>
              <a:rPr lang="en-US" sz="1100" dirty="0">
                <a:solidFill>
                  <a:srgbClr val="0D9488"/>
                </a:solidFill>
                <a:latin typeface="Calibri Light" pitchFamily="34" charset="0"/>
                <a:ea typeface="Calibri Light" pitchFamily="34" charset="-122"/>
                <a:cs typeface="Calibri Light" pitchFamily="34" charset="-120"/>
              </a:rPr>
              <a:t>Humidity-loss days</a:t>
            </a:r>
            <a:endParaRPr lang="en-US" sz="1100" dirty="0"/>
          </a:p>
        </p:txBody>
      </p:sp>
      <p:sp>
        <p:nvSpPr>
          <p:cNvPr id="11" name="Text 9"/>
          <p:cNvSpPr/>
          <p:nvPr/>
        </p:nvSpPr>
        <p:spPr>
          <a:xfrm>
            <a:off x="3291840" y="2057400"/>
            <a:ext cx="1371600" cy="502920"/>
          </a:xfrm>
          <a:prstGeom prst="rect">
            <a:avLst/>
          </a:prstGeom>
          <a:noFill/>
          <a:ln/>
        </p:spPr>
        <p:txBody>
          <a:bodyPr wrap="square" rtlCol="0" anchor="ctr"/>
          <a:lstStyle/>
          <a:p>
            <a:pPr marL="0" indent="0" algn="r">
              <a:buNone/>
            </a:pPr>
            <a:r>
              <a:rPr lang="en-US" sz="1800" b="1" dirty="0">
                <a:solidFill>
                  <a:srgbClr val="F96167"/>
                </a:solidFill>
                <a:latin typeface="Calibri Light" pitchFamily="34" charset="0"/>
                <a:ea typeface="Calibri Light" pitchFamily="34" charset="-122"/>
                <a:cs typeface="Calibri Light" pitchFamily="34" charset="-120"/>
              </a:rPr>
              <a:t>12</a:t>
            </a:r>
            <a:endParaRPr lang="en-US" sz="1800" dirty="0"/>
          </a:p>
        </p:txBody>
      </p:sp>
      <p:sp>
        <p:nvSpPr>
          <p:cNvPr id="12" name="Shape 10"/>
          <p:cNvSpPr/>
          <p:nvPr/>
        </p:nvSpPr>
        <p:spPr>
          <a:xfrm>
            <a:off x="457200" y="2651760"/>
            <a:ext cx="4297680" cy="502920"/>
          </a:xfrm>
          <a:prstGeom prst="rect">
            <a:avLst/>
          </a:prstGeom>
          <a:solidFill>
            <a:srgbClr val="F0F8F8"/>
          </a:solidFill>
          <a:ln w="12700">
            <a:solidFill>
              <a:srgbClr val="0D9488"/>
            </a:solidFill>
            <a:prstDash val="solid"/>
          </a:ln>
        </p:spPr>
        <p:txBody>
          <a:bodyPr/>
          <a:lstStyle/>
          <a:p>
            <a:endParaRPr lang="en-US"/>
          </a:p>
        </p:txBody>
      </p:sp>
      <p:sp>
        <p:nvSpPr>
          <p:cNvPr id="13" name="Text 11"/>
          <p:cNvSpPr/>
          <p:nvPr/>
        </p:nvSpPr>
        <p:spPr>
          <a:xfrm>
            <a:off x="548640" y="2651760"/>
            <a:ext cx="2743200" cy="502920"/>
          </a:xfrm>
          <a:prstGeom prst="rect">
            <a:avLst/>
          </a:prstGeom>
          <a:noFill/>
          <a:ln/>
        </p:spPr>
        <p:txBody>
          <a:bodyPr wrap="square" rtlCol="0" anchor="ctr"/>
          <a:lstStyle/>
          <a:p>
            <a:pPr marL="0" indent="0">
              <a:buNone/>
            </a:pPr>
            <a:r>
              <a:rPr lang="en-US" sz="1100" dirty="0">
                <a:solidFill>
                  <a:srgbClr val="0D9488"/>
                </a:solidFill>
                <a:latin typeface="Calibri Light" pitchFamily="34" charset="0"/>
                <a:ea typeface="Calibri Light" pitchFamily="34" charset="-122"/>
                <a:cs typeface="Calibri Light" pitchFamily="34" charset="-120"/>
              </a:rPr>
              <a:t>Budget vs target</a:t>
            </a:r>
            <a:endParaRPr lang="en-US" sz="1100" dirty="0"/>
          </a:p>
        </p:txBody>
      </p:sp>
      <p:sp>
        <p:nvSpPr>
          <p:cNvPr id="14" name="Text 12"/>
          <p:cNvSpPr/>
          <p:nvPr/>
        </p:nvSpPr>
        <p:spPr>
          <a:xfrm>
            <a:off x="3291840" y="2651760"/>
            <a:ext cx="1371600" cy="502920"/>
          </a:xfrm>
          <a:prstGeom prst="rect">
            <a:avLst/>
          </a:prstGeom>
          <a:noFill/>
          <a:ln/>
        </p:spPr>
        <p:txBody>
          <a:bodyPr wrap="square" rtlCol="0" anchor="ctr"/>
          <a:lstStyle/>
          <a:p>
            <a:pPr marL="0" indent="0" algn="r">
              <a:buNone/>
            </a:pPr>
            <a:r>
              <a:rPr lang="en-US" sz="1800" b="1" dirty="0">
                <a:solidFill>
                  <a:srgbClr val="F96167"/>
                </a:solidFill>
                <a:latin typeface="Calibri Light" pitchFamily="34" charset="0"/>
                <a:ea typeface="Calibri Light" pitchFamily="34" charset="-122"/>
                <a:cs typeface="Calibri Light" pitchFamily="34" charset="-120"/>
              </a:rPr>
              <a:t>—</a:t>
            </a:r>
            <a:endParaRPr lang="en-US" sz="1800" dirty="0"/>
          </a:p>
        </p:txBody>
      </p:sp>
      <p:sp>
        <p:nvSpPr>
          <p:cNvPr id="15" name="Shape 13"/>
          <p:cNvSpPr/>
          <p:nvPr/>
        </p:nvSpPr>
        <p:spPr>
          <a:xfrm>
            <a:off x="457200" y="3246120"/>
            <a:ext cx="4297680" cy="502920"/>
          </a:xfrm>
          <a:prstGeom prst="rect">
            <a:avLst/>
          </a:prstGeom>
          <a:solidFill>
            <a:srgbClr val="F0F8F8"/>
          </a:solidFill>
          <a:ln w="12700">
            <a:solidFill>
              <a:srgbClr val="0D9488"/>
            </a:solidFill>
            <a:prstDash val="solid"/>
          </a:ln>
        </p:spPr>
        <p:txBody>
          <a:bodyPr/>
          <a:lstStyle/>
          <a:p>
            <a:endParaRPr lang="en-US"/>
          </a:p>
        </p:txBody>
      </p:sp>
      <p:sp>
        <p:nvSpPr>
          <p:cNvPr id="16" name="Text 14"/>
          <p:cNvSpPr/>
          <p:nvPr/>
        </p:nvSpPr>
        <p:spPr>
          <a:xfrm>
            <a:off x="548640" y="3246120"/>
            <a:ext cx="2743200" cy="502920"/>
          </a:xfrm>
          <a:prstGeom prst="rect">
            <a:avLst/>
          </a:prstGeom>
          <a:noFill/>
          <a:ln/>
        </p:spPr>
        <p:txBody>
          <a:bodyPr wrap="square" rtlCol="0" anchor="ctr"/>
          <a:lstStyle/>
          <a:p>
            <a:pPr marL="0" indent="0">
              <a:buNone/>
            </a:pPr>
            <a:r>
              <a:rPr lang="en-US" sz="1100" dirty="0">
                <a:solidFill>
                  <a:srgbClr val="0D9488"/>
                </a:solidFill>
                <a:latin typeface="Calibri Light" pitchFamily="34" charset="0"/>
                <a:ea typeface="Calibri Light" pitchFamily="34" charset="-122"/>
                <a:cs typeface="Calibri Light" pitchFamily="34" charset="-120"/>
              </a:rPr>
              <a:t>IIHF certification</a:t>
            </a:r>
            <a:endParaRPr lang="en-US" sz="1100" dirty="0"/>
          </a:p>
        </p:txBody>
      </p:sp>
      <p:sp>
        <p:nvSpPr>
          <p:cNvPr id="17" name="Text 15"/>
          <p:cNvSpPr/>
          <p:nvPr/>
        </p:nvSpPr>
        <p:spPr>
          <a:xfrm>
            <a:off x="3291840" y="3246120"/>
            <a:ext cx="1371600" cy="502920"/>
          </a:xfrm>
          <a:prstGeom prst="rect">
            <a:avLst/>
          </a:prstGeom>
          <a:noFill/>
          <a:ln/>
        </p:spPr>
        <p:txBody>
          <a:bodyPr wrap="square" rtlCol="0" anchor="ctr"/>
          <a:lstStyle/>
          <a:p>
            <a:pPr marL="0" indent="0" algn="r">
              <a:buNone/>
            </a:pPr>
            <a:r>
              <a:rPr lang="en-US" sz="1800" b="1" dirty="0">
                <a:solidFill>
                  <a:srgbClr val="F96167"/>
                </a:solidFill>
                <a:latin typeface="Calibri Light" pitchFamily="34" charset="0"/>
                <a:ea typeface="Calibri Light" pitchFamily="34" charset="-122"/>
                <a:cs typeface="Calibri Light" pitchFamily="34" charset="-120"/>
              </a:rPr>
              <a:t>Pending</a:t>
            </a:r>
            <a:endParaRPr lang="en-US" sz="1800" dirty="0"/>
          </a:p>
        </p:txBody>
      </p:sp>
      <p:sp>
        <p:nvSpPr>
          <p:cNvPr id="18" name="Text 16"/>
          <p:cNvSpPr/>
          <p:nvPr/>
        </p:nvSpPr>
        <p:spPr>
          <a:xfrm>
            <a:off x="457200" y="3931920"/>
            <a:ext cx="8229600" cy="640080"/>
          </a:xfrm>
          <a:prstGeom prst="rect">
            <a:avLst/>
          </a:prstGeom>
          <a:noFill/>
          <a:ln/>
        </p:spPr>
        <p:txBody>
          <a:bodyPr wrap="square" rtlCol="0" anchor="ctr"/>
          <a:lstStyle/>
          <a:p>
            <a:pPr marL="0" indent="0">
              <a:buNone/>
            </a:pPr>
            <a:r>
              <a:rPr lang="en-US" sz="1200" dirty="0">
                <a:solidFill>
                  <a:srgbClr val="1F3864"/>
                </a:solidFill>
                <a:latin typeface="Calibri Light" pitchFamily="34" charset="0"/>
                <a:ea typeface="Calibri Light" pitchFamily="34" charset="-122"/>
                <a:cs typeface="Calibri Light" pitchFamily="34" charset="-120"/>
              </a:rPr>
              <a:t>Darwin's average summer temperature is 22°C, comparable to Mediterranean host cities. The Convention Centre's existing chilling plant is rated to maintain ice surface integrity year-round.</a:t>
            </a:r>
            <a:endParaRPr lang="en-US" sz="1200" dirty="0"/>
          </a:p>
        </p:txBody>
      </p:sp>
      <p:sp>
        <p:nvSpPr>
          <p:cNvPr id="19" name="Text 17"/>
          <p:cNvSpPr/>
          <p:nvPr/>
        </p:nvSpPr>
        <p:spPr>
          <a:xfrm>
            <a:off x="274320" y="4864608"/>
            <a:ext cx="8595360" cy="228600"/>
          </a:xfrm>
          <a:prstGeom prst="rect">
            <a:avLst/>
          </a:prstGeom>
          <a:noFill/>
          <a:ln/>
        </p:spPr>
        <p:txBody>
          <a:bodyPr wrap="square" rtlCol="0" anchor="ctr"/>
          <a:lstStyle/>
          <a:p>
            <a:pPr marL="0" indent="0" algn="r">
              <a:buNone/>
            </a:pPr>
            <a:r>
              <a:rPr lang="en-US" sz="900" dirty="0">
                <a:solidFill>
                  <a:srgbClr val="808080"/>
                </a:solidFill>
                <a:latin typeface="Calibri Light" pitchFamily="34" charset="0"/>
                <a:ea typeface="Calibri Light" pitchFamily="34" charset="-122"/>
                <a:cs typeface="Calibri Light" pitchFamily="34" charset="-120"/>
              </a:rPr>
              <a:t>Brief for the Chief Minister — Darwin 2034 Olympic Games | 4</a:t>
            </a:r>
            <a:endParaRPr lang="en-US" sz="900" dirty="0"/>
          </a:p>
        </p:txBody>
      </p:sp>
      <p:sp>
        <p:nvSpPr>
          <p:cNvPr id="20" name="Shape 18"/>
          <p:cNvSpPr/>
          <p:nvPr/>
        </p:nvSpPr>
        <p:spPr>
          <a:xfrm>
            <a:off x="182880" y="4662983"/>
            <a:ext cx="370332" cy="211226"/>
          </a:xfrm>
          <a:prstGeom prst="ellipse">
            <a:avLst/>
          </a:prstGeom>
          <a:solidFill>
            <a:srgbClr val="F08080"/>
          </a:solidFill>
          <a:ln w="12700">
            <a:solidFill>
              <a:srgbClr val="B85042"/>
            </a:solidFill>
            <a:prstDash val="solid"/>
          </a:ln>
        </p:spPr>
        <p:txBody>
          <a:bodyPr/>
          <a:lstStyle/>
          <a:p>
            <a:endParaRPr lang="en-US"/>
          </a:p>
        </p:txBody>
      </p:sp>
      <p:sp>
        <p:nvSpPr>
          <p:cNvPr id="21" name="Shape 19"/>
          <p:cNvSpPr/>
          <p:nvPr/>
        </p:nvSpPr>
        <p:spPr>
          <a:xfrm>
            <a:off x="454457" y="4632808"/>
            <a:ext cx="222199" cy="211226"/>
          </a:xfrm>
          <a:prstGeom prst="ellipse">
            <a:avLst/>
          </a:prstGeom>
          <a:solidFill>
            <a:srgbClr val="F08080"/>
          </a:solidFill>
          <a:ln w="12700">
            <a:solidFill>
              <a:srgbClr val="B85042"/>
            </a:solidFill>
            <a:prstDash val="solid"/>
          </a:ln>
        </p:spPr>
        <p:txBody>
          <a:bodyPr/>
          <a:lstStyle/>
          <a:p>
            <a:endParaRPr lang="en-US"/>
          </a:p>
        </p:txBody>
      </p:sp>
      <p:sp>
        <p:nvSpPr>
          <p:cNvPr id="22" name="Shape 20"/>
          <p:cNvSpPr/>
          <p:nvPr/>
        </p:nvSpPr>
        <p:spPr>
          <a:xfrm>
            <a:off x="158191" y="4693158"/>
            <a:ext cx="98755" cy="150876"/>
          </a:xfrm>
          <a:prstGeom prst="ellipse">
            <a:avLst/>
          </a:prstGeom>
          <a:solidFill>
            <a:srgbClr val="B85042"/>
          </a:solidFill>
          <a:ln w="12700">
            <a:solidFill>
              <a:srgbClr val="B85042"/>
            </a:solidFill>
            <a:prstDash val="solid"/>
          </a:ln>
        </p:spPr>
        <p:txBody>
          <a:bodyPr/>
          <a:lstStyle/>
          <a:p>
            <a:endParaRPr lang="en-US"/>
          </a:p>
        </p:txBody>
      </p:sp>
      <p:sp>
        <p:nvSpPr>
          <p:cNvPr id="23" name="Shape 21"/>
          <p:cNvSpPr/>
          <p:nvPr/>
        </p:nvSpPr>
        <p:spPr>
          <a:xfrm>
            <a:off x="479146" y="4693158"/>
            <a:ext cx="88880" cy="54315"/>
          </a:xfrm>
          <a:prstGeom prst="rect">
            <a:avLst/>
          </a:prstGeom>
          <a:solidFill>
            <a:srgbClr val="1A1A1A"/>
          </a:solidFill>
          <a:ln w="12700">
            <a:solidFill>
              <a:srgbClr val="1A1A1A"/>
            </a:solidFill>
            <a:prstDash val="solid"/>
          </a:ln>
        </p:spPr>
        <p:txBody>
          <a:bodyPr/>
          <a:lstStyle/>
          <a:p>
            <a:endParaRPr lang="en-US"/>
          </a:p>
        </p:txBody>
      </p:sp>
      <p:sp>
        <p:nvSpPr>
          <p:cNvPr id="24" name="Shape 22"/>
          <p:cNvSpPr/>
          <p:nvPr/>
        </p:nvSpPr>
        <p:spPr>
          <a:xfrm>
            <a:off x="587776" y="4693158"/>
            <a:ext cx="74066" cy="54315"/>
          </a:xfrm>
          <a:prstGeom prst="rect">
            <a:avLst/>
          </a:prstGeom>
          <a:solidFill>
            <a:srgbClr val="1A1A1A"/>
          </a:solidFill>
          <a:ln w="12700">
            <a:solidFill>
              <a:srgbClr val="1A1A1A"/>
            </a:solidFill>
            <a:prstDash val="solid"/>
          </a:ln>
        </p:spPr>
        <p:txBody>
          <a:bodyPr/>
          <a:lstStyle/>
          <a:p>
            <a:endParaRPr lang="en-US"/>
          </a:p>
        </p:txBody>
      </p:sp>
      <p:sp>
        <p:nvSpPr>
          <p:cNvPr id="25" name="Shape 23"/>
          <p:cNvSpPr/>
          <p:nvPr/>
        </p:nvSpPr>
        <p:spPr>
          <a:xfrm>
            <a:off x="568025" y="4720316"/>
            <a:ext cx="19751" cy="0"/>
          </a:xfrm>
          <a:prstGeom prst="line">
            <a:avLst/>
          </a:prstGeom>
          <a:noFill/>
          <a:ln w="19050">
            <a:solidFill>
              <a:srgbClr val="1A1A1A"/>
            </a:solidFill>
            <a:prstDash val="solid"/>
          </a:ln>
        </p:spPr>
        <p:txBody>
          <a:bodyPr/>
          <a:lstStyle/>
          <a:p>
            <a:endParaRPr lang="en-US"/>
          </a:p>
        </p:txBody>
      </p:sp>
      <p:sp>
        <p:nvSpPr>
          <p:cNvPr id="26" name="Shape 24"/>
          <p:cNvSpPr/>
          <p:nvPr/>
        </p:nvSpPr>
        <p:spPr>
          <a:xfrm>
            <a:off x="602590" y="4632808"/>
            <a:ext cx="49378" cy="0"/>
          </a:xfrm>
          <a:prstGeom prst="line">
            <a:avLst/>
          </a:prstGeom>
          <a:noFill/>
          <a:ln w="10160">
            <a:solidFill>
              <a:srgbClr val="1A1A1A"/>
            </a:solidFill>
            <a:prstDash val="solid"/>
          </a:ln>
        </p:spPr>
        <p:txBody>
          <a:bodyPr/>
          <a:lstStyle/>
          <a:p>
            <a:endParaRPr lang="en-US"/>
          </a:p>
        </p:txBody>
      </p:sp>
      <p:sp>
        <p:nvSpPr>
          <p:cNvPr id="27" name="Shape 25"/>
          <p:cNvSpPr/>
          <p:nvPr/>
        </p:nvSpPr>
        <p:spPr>
          <a:xfrm>
            <a:off x="637154" y="4632808"/>
            <a:ext cx="24689" cy="0"/>
          </a:xfrm>
          <a:prstGeom prst="line">
            <a:avLst/>
          </a:prstGeom>
          <a:noFill/>
          <a:ln w="10160">
            <a:solidFill>
              <a:srgbClr val="1A1A1A"/>
            </a:solidFill>
            <a:prstDash val="soli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fmla="#ppt_w*sin(2.5*pi*$)">
                                          <p:val>
                                            <p:fltVal val="0"/>
                                          </p:val>
                                        </p:tav>
                                        <p:tav tm="100000">
                                          <p:val>
                                            <p:fltVal val="1"/>
                                          </p:val>
                                        </p:tav>
                                      </p:tavLst>
                                    </p:anim>
                                    <p:anim calcmode="lin" valueType="num">
                                      <p:cBhvr>
                                        <p:cTn id="8" dur="5000" fill="hold"/>
                                        <p:tgtEl>
                                          <p:spTgt spid="4"/>
                                        </p:tgtEl>
                                        <p:attrNameLst>
                                          <p:attrName>ppt_h</p:attrName>
                                        </p:attrNameLst>
                                      </p:cBhvr>
                                      <p:tavLst>
                                        <p:tav tm="0">
                                          <p:val>
                                            <p:strVal val="#ppt_h"/>
                                          </p:val>
                                        </p:tav>
                                        <p:tav tm="100000">
                                          <p:val>
                                            <p:strVal val="#ppt_h"/>
                                          </p:val>
                                        </p:tav>
                                      </p:tavLst>
                                    </p:anim>
                                  </p:childTnLst>
                                </p:cTn>
                              </p:par>
                              <p:par>
                                <p:cTn id="9" presetID="19" presetClass="entr" presetSubtype="1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0" fill="hold"/>
                                        <p:tgtEl>
                                          <p:spTgt spid="5"/>
                                        </p:tgtEl>
                                        <p:attrNameLst>
                                          <p:attrName>ppt_w</p:attrName>
                                        </p:attrNameLst>
                                      </p:cBhvr>
                                      <p:tavLst>
                                        <p:tav tm="0" fmla="#ppt_w*sin(2.5*pi*$)">
                                          <p:val>
                                            <p:fltVal val="0"/>
                                          </p:val>
                                        </p:tav>
                                        <p:tav tm="100000">
                                          <p:val>
                                            <p:fltVal val="1"/>
                                          </p:val>
                                        </p:tav>
                                      </p:tavLst>
                                    </p:anim>
                                    <p:anim calcmode="lin" valueType="num">
                                      <p:cBhvr>
                                        <p:cTn id="12" dur="5000" fill="hold"/>
                                        <p:tgtEl>
                                          <p:spTgt spid="5"/>
                                        </p:tgtEl>
                                        <p:attrNameLst>
                                          <p:attrName>ppt_h</p:attrName>
                                        </p:attrNameLst>
                                      </p:cBhvr>
                                      <p:tavLst>
                                        <p:tav tm="0">
                                          <p:val>
                                            <p:strVal val="#ppt_h"/>
                                          </p:val>
                                        </p:tav>
                                        <p:tav tm="100000">
                                          <p:val>
                                            <p:strVal val="#ppt_h"/>
                                          </p:val>
                                        </p:tav>
                                      </p:tavLst>
                                    </p:anim>
                                  </p:childTnLst>
                                </p:cTn>
                              </p:par>
                              <p:par>
                                <p:cTn id="13" presetID="19" presetClass="entr" presetSubtype="1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0" fill="hold"/>
                                        <p:tgtEl>
                                          <p:spTgt spid="6"/>
                                        </p:tgtEl>
                                        <p:attrNameLst>
                                          <p:attrName>ppt_w</p:attrName>
                                        </p:attrNameLst>
                                      </p:cBhvr>
                                      <p:tavLst>
                                        <p:tav tm="0" fmla="#ppt_w*sin(2.5*pi*$)">
                                          <p:val>
                                            <p:fltVal val="0"/>
                                          </p:val>
                                        </p:tav>
                                        <p:tav tm="100000">
                                          <p:val>
                                            <p:fltVal val="1"/>
                                          </p:val>
                                        </p:tav>
                                      </p:tavLst>
                                    </p:anim>
                                    <p:anim calcmode="lin" valueType="num">
                                      <p:cBhvr>
                                        <p:cTn id="16" dur="5000" fill="hold"/>
                                        <p:tgtEl>
                                          <p:spTgt spid="6"/>
                                        </p:tgtEl>
                                        <p:attrNameLst>
                                          <p:attrName>ppt_h</p:attrName>
                                        </p:attrNameLst>
                                      </p:cBhvr>
                                      <p:tavLst>
                                        <p:tav tm="0">
                                          <p:val>
                                            <p:strVal val="#ppt_h"/>
                                          </p:val>
                                        </p:tav>
                                        <p:tav tm="100000">
                                          <p:val>
                                            <p:strVal val="#ppt_h"/>
                                          </p:val>
                                        </p:tav>
                                      </p:tavLst>
                                    </p:anim>
                                  </p:childTnLst>
                                </p:cTn>
                              </p:par>
                              <p:par>
                                <p:cTn id="17" presetID="19" presetClass="entr" presetSubtype="1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0" fill="hold"/>
                                        <p:tgtEl>
                                          <p:spTgt spid="7"/>
                                        </p:tgtEl>
                                        <p:attrNameLst>
                                          <p:attrName>ppt_w</p:attrName>
                                        </p:attrNameLst>
                                      </p:cBhvr>
                                      <p:tavLst>
                                        <p:tav tm="0" fmla="#ppt_w*sin(2.5*pi*$)">
                                          <p:val>
                                            <p:fltVal val="0"/>
                                          </p:val>
                                        </p:tav>
                                        <p:tav tm="100000">
                                          <p:val>
                                            <p:fltVal val="1"/>
                                          </p:val>
                                        </p:tav>
                                      </p:tavLst>
                                    </p:anim>
                                    <p:anim calcmode="lin" valueType="num">
                                      <p:cBhvr>
                                        <p:cTn id="20" dur="5000" fill="hold"/>
                                        <p:tgtEl>
                                          <p:spTgt spid="7"/>
                                        </p:tgtEl>
                                        <p:attrNameLst>
                                          <p:attrName>ppt_h</p:attrName>
                                        </p:attrNameLst>
                                      </p:cBhvr>
                                      <p:tavLst>
                                        <p:tav tm="0">
                                          <p:val>
                                            <p:strVal val="#ppt_h"/>
                                          </p:val>
                                        </p:tav>
                                        <p:tav tm="100000">
                                          <p:val>
                                            <p:strVal val="#ppt_h"/>
                                          </p:val>
                                        </p:tav>
                                      </p:tavLst>
                                    </p:anim>
                                  </p:childTnLst>
                                </p:cTn>
                              </p:par>
                              <p:par>
                                <p:cTn id="21" presetID="19" presetClass="entr" presetSubtype="1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p:cTn id="23" dur="5000" fill="hold"/>
                                        <p:tgtEl>
                                          <p:spTgt spid="8"/>
                                        </p:tgtEl>
                                        <p:attrNameLst>
                                          <p:attrName>ppt_w</p:attrName>
                                        </p:attrNameLst>
                                      </p:cBhvr>
                                      <p:tavLst>
                                        <p:tav tm="0" fmla="#ppt_w*sin(2.5*pi*$)">
                                          <p:val>
                                            <p:fltVal val="0"/>
                                          </p:val>
                                        </p:tav>
                                        <p:tav tm="100000">
                                          <p:val>
                                            <p:fltVal val="1"/>
                                          </p:val>
                                        </p:tav>
                                      </p:tavLst>
                                    </p:anim>
                                    <p:anim calcmode="lin" valueType="num">
                                      <p:cBhvr>
                                        <p:cTn id="24" dur="5000" fill="hold"/>
                                        <p:tgtEl>
                                          <p:spTgt spid="8"/>
                                        </p:tgtEl>
                                        <p:attrNameLst>
                                          <p:attrName>ppt_h</p:attrName>
                                        </p:attrNameLst>
                                      </p:cBhvr>
                                      <p:tavLst>
                                        <p:tav tm="0">
                                          <p:val>
                                            <p:strVal val="#ppt_h"/>
                                          </p:val>
                                        </p:tav>
                                        <p:tav tm="100000">
                                          <p:val>
                                            <p:strVal val="#ppt_h"/>
                                          </p:val>
                                        </p:tav>
                                      </p:tavLst>
                                    </p:anim>
                                  </p:childTnLst>
                                </p:cTn>
                              </p:par>
                              <p:par>
                                <p:cTn id="25" presetID="19" presetClass="entr" presetSubtype="1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5000" fill="hold"/>
                                        <p:tgtEl>
                                          <p:spTgt spid="9"/>
                                        </p:tgtEl>
                                        <p:attrNameLst>
                                          <p:attrName>ppt_w</p:attrName>
                                        </p:attrNameLst>
                                      </p:cBhvr>
                                      <p:tavLst>
                                        <p:tav tm="0" fmla="#ppt_w*sin(2.5*pi*$)">
                                          <p:val>
                                            <p:fltVal val="0"/>
                                          </p:val>
                                        </p:tav>
                                        <p:tav tm="100000">
                                          <p:val>
                                            <p:fltVal val="1"/>
                                          </p:val>
                                        </p:tav>
                                      </p:tavLst>
                                    </p:anim>
                                    <p:anim calcmode="lin" valueType="num">
                                      <p:cBhvr>
                                        <p:cTn id="28" dur="5000" fill="hold"/>
                                        <p:tgtEl>
                                          <p:spTgt spid="9"/>
                                        </p:tgtEl>
                                        <p:attrNameLst>
                                          <p:attrName>ppt_h</p:attrName>
                                        </p:attrNameLst>
                                      </p:cBhvr>
                                      <p:tavLst>
                                        <p:tav tm="0">
                                          <p:val>
                                            <p:strVal val="#ppt_h"/>
                                          </p:val>
                                        </p:tav>
                                        <p:tav tm="100000">
                                          <p:val>
                                            <p:strVal val="#ppt_h"/>
                                          </p:val>
                                        </p:tav>
                                      </p:tavLst>
                                    </p:anim>
                                  </p:childTnLst>
                                </p:cTn>
                              </p:par>
                              <p:par>
                                <p:cTn id="29" presetID="19" presetClass="entr" presetSubtype="1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5000" fill="hold"/>
                                        <p:tgtEl>
                                          <p:spTgt spid="10"/>
                                        </p:tgtEl>
                                        <p:attrNameLst>
                                          <p:attrName>ppt_w</p:attrName>
                                        </p:attrNameLst>
                                      </p:cBhvr>
                                      <p:tavLst>
                                        <p:tav tm="0" fmla="#ppt_w*sin(2.5*pi*$)">
                                          <p:val>
                                            <p:fltVal val="0"/>
                                          </p:val>
                                        </p:tav>
                                        <p:tav tm="100000">
                                          <p:val>
                                            <p:fltVal val="1"/>
                                          </p:val>
                                        </p:tav>
                                      </p:tavLst>
                                    </p:anim>
                                    <p:anim calcmode="lin" valueType="num">
                                      <p:cBhvr>
                                        <p:cTn id="32" dur="5000" fill="hold"/>
                                        <p:tgtEl>
                                          <p:spTgt spid="10"/>
                                        </p:tgtEl>
                                        <p:attrNameLst>
                                          <p:attrName>ppt_h</p:attrName>
                                        </p:attrNameLst>
                                      </p:cBhvr>
                                      <p:tavLst>
                                        <p:tav tm="0">
                                          <p:val>
                                            <p:strVal val="#ppt_h"/>
                                          </p:val>
                                        </p:tav>
                                        <p:tav tm="100000">
                                          <p:val>
                                            <p:strVal val="#ppt_h"/>
                                          </p:val>
                                        </p:tav>
                                      </p:tavLst>
                                    </p:anim>
                                  </p:childTnLst>
                                </p:cTn>
                              </p:par>
                              <p:par>
                                <p:cTn id="33" presetID="19" presetClass="entr" presetSubtype="1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p:cTn id="35" dur="5000" fill="hold"/>
                                        <p:tgtEl>
                                          <p:spTgt spid="11"/>
                                        </p:tgtEl>
                                        <p:attrNameLst>
                                          <p:attrName>ppt_w</p:attrName>
                                        </p:attrNameLst>
                                      </p:cBhvr>
                                      <p:tavLst>
                                        <p:tav tm="0" fmla="#ppt_w*sin(2.5*pi*$)">
                                          <p:val>
                                            <p:fltVal val="0"/>
                                          </p:val>
                                        </p:tav>
                                        <p:tav tm="100000">
                                          <p:val>
                                            <p:fltVal val="1"/>
                                          </p:val>
                                        </p:tav>
                                      </p:tavLst>
                                    </p:anim>
                                    <p:anim calcmode="lin" valueType="num">
                                      <p:cBhvr>
                                        <p:cTn id="36" dur="5000" fill="hold"/>
                                        <p:tgtEl>
                                          <p:spTgt spid="11"/>
                                        </p:tgtEl>
                                        <p:attrNameLst>
                                          <p:attrName>ppt_h</p:attrName>
                                        </p:attrNameLst>
                                      </p:cBhvr>
                                      <p:tavLst>
                                        <p:tav tm="0">
                                          <p:val>
                                            <p:strVal val="#ppt_h"/>
                                          </p:val>
                                        </p:tav>
                                        <p:tav tm="100000">
                                          <p:val>
                                            <p:strVal val="#ppt_h"/>
                                          </p:val>
                                        </p:tav>
                                      </p:tavLst>
                                    </p:anim>
                                  </p:childTnLst>
                                </p:cTn>
                              </p:par>
                              <p:par>
                                <p:cTn id="37" presetID="19" presetClass="entr" presetSubtype="1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p:cTn id="39" dur="5000" fill="hold"/>
                                        <p:tgtEl>
                                          <p:spTgt spid="12"/>
                                        </p:tgtEl>
                                        <p:attrNameLst>
                                          <p:attrName>ppt_w</p:attrName>
                                        </p:attrNameLst>
                                      </p:cBhvr>
                                      <p:tavLst>
                                        <p:tav tm="0" fmla="#ppt_w*sin(2.5*pi*$)">
                                          <p:val>
                                            <p:fltVal val="0"/>
                                          </p:val>
                                        </p:tav>
                                        <p:tav tm="100000">
                                          <p:val>
                                            <p:fltVal val="1"/>
                                          </p:val>
                                        </p:tav>
                                      </p:tavLst>
                                    </p:anim>
                                    <p:anim calcmode="lin" valueType="num">
                                      <p:cBhvr>
                                        <p:cTn id="40" dur="5000" fill="hold"/>
                                        <p:tgtEl>
                                          <p:spTgt spid="12"/>
                                        </p:tgtEl>
                                        <p:attrNameLst>
                                          <p:attrName>ppt_h</p:attrName>
                                        </p:attrNameLst>
                                      </p:cBhvr>
                                      <p:tavLst>
                                        <p:tav tm="0">
                                          <p:val>
                                            <p:strVal val="#ppt_h"/>
                                          </p:val>
                                        </p:tav>
                                        <p:tav tm="100000">
                                          <p:val>
                                            <p:strVal val="#ppt_h"/>
                                          </p:val>
                                        </p:tav>
                                      </p:tavLst>
                                    </p:anim>
                                  </p:childTnLst>
                                </p:cTn>
                              </p:par>
                              <p:par>
                                <p:cTn id="41" presetID="19" presetClass="entr" presetSubtype="1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5000" fill="hold"/>
                                        <p:tgtEl>
                                          <p:spTgt spid="13"/>
                                        </p:tgtEl>
                                        <p:attrNameLst>
                                          <p:attrName>ppt_w</p:attrName>
                                        </p:attrNameLst>
                                      </p:cBhvr>
                                      <p:tavLst>
                                        <p:tav tm="0" fmla="#ppt_w*sin(2.5*pi*$)">
                                          <p:val>
                                            <p:fltVal val="0"/>
                                          </p:val>
                                        </p:tav>
                                        <p:tav tm="100000">
                                          <p:val>
                                            <p:fltVal val="1"/>
                                          </p:val>
                                        </p:tav>
                                      </p:tavLst>
                                    </p:anim>
                                    <p:anim calcmode="lin" valueType="num">
                                      <p:cBhvr>
                                        <p:cTn id="44" dur="5000" fill="hold"/>
                                        <p:tgtEl>
                                          <p:spTgt spid="13"/>
                                        </p:tgtEl>
                                        <p:attrNameLst>
                                          <p:attrName>ppt_h</p:attrName>
                                        </p:attrNameLst>
                                      </p:cBhvr>
                                      <p:tavLst>
                                        <p:tav tm="0">
                                          <p:val>
                                            <p:strVal val="#ppt_h"/>
                                          </p:val>
                                        </p:tav>
                                        <p:tav tm="100000">
                                          <p:val>
                                            <p:strVal val="#ppt_h"/>
                                          </p:val>
                                        </p:tav>
                                      </p:tavLst>
                                    </p:anim>
                                  </p:childTnLst>
                                </p:cTn>
                              </p:par>
                              <p:par>
                                <p:cTn id="45" presetID="19" presetClass="entr" presetSubtype="1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p:cTn id="47" dur="5000" fill="hold"/>
                                        <p:tgtEl>
                                          <p:spTgt spid="14"/>
                                        </p:tgtEl>
                                        <p:attrNameLst>
                                          <p:attrName>ppt_w</p:attrName>
                                        </p:attrNameLst>
                                      </p:cBhvr>
                                      <p:tavLst>
                                        <p:tav tm="0" fmla="#ppt_w*sin(2.5*pi*$)">
                                          <p:val>
                                            <p:fltVal val="0"/>
                                          </p:val>
                                        </p:tav>
                                        <p:tav tm="100000">
                                          <p:val>
                                            <p:fltVal val="1"/>
                                          </p:val>
                                        </p:tav>
                                      </p:tavLst>
                                    </p:anim>
                                    <p:anim calcmode="lin" valueType="num">
                                      <p:cBhvr>
                                        <p:cTn id="48" dur="5000" fill="hold"/>
                                        <p:tgtEl>
                                          <p:spTgt spid="14"/>
                                        </p:tgtEl>
                                        <p:attrNameLst>
                                          <p:attrName>ppt_h</p:attrName>
                                        </p:attrNameLst>
                                      </p:cBhvr>
                                      <p:tavLst>
                                        <p:tav tm="0">
                                          <p:val>
                                            <p:strVal val="#ppt_h"/>
                                          </p:val>
                                        </p:tav>
                                        <p:tav tm="100000">
                                          <p:val>
                                            <p:strVal val="#ppt_h"/>
                                          </p:val>
                                        </p:tav>
                                      </p:tavLst>
                                    </p:anim>
                                  </p:childTnLst>
                                </p:cTn>
                              </p:par>
                              <p:par>
                                <p:cTn id="49" presetID="19" presetClass="entr" presetSubtype="10" fill="hold" grpId="0" nodeType="with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p:cTn id="51" dur="5000" fill="hold"/>
                                        <p:tgtEl>
                                          <p:spTgt spid="15"/>
                                        </p:tgtEl>
                                        <p:attrNameLst>
                                          <p:attrName>ppt_w</p:attrName>
                                        </p:attrNameLst>
                                      </p:cBhvr>
                                      <p:tavLst>
                                        <p:tav tm="0" fmla="#ppt_w*sin(2.5*pi*$)">
                                          <p:val>
                                            <p:fltVal val="0"/>
                                          </p:val>
                                        </p:tav>
                                        <p:tav tm="100000">
                                          <p:val>
                                            <p:fltVal val="1"/>
                                          </p:val>
                                        </p:tav>
                                      </p:tavLst>
                                    </p:anim>
                                    <p:anim calcmode="lin" valueType="num">
                                      <p:cBhvr>
                                        <p:cTn id="52" dur="5000" fill="hold"/>
                                        <p:tgtEl>
                                          <p:spTgt spid="15"/>
                                        </p:tgtEl>
                                        <p:attrNameLst>
                                          <p:attrName>ppt_h</p:attrName>
                                        </p:attrNameLst>
                                      </p:cBhvr>
                                      <p:tavLst>
                                        <p:tav tm="0">
                                          <p:val>
                                            <p:strVal val="#ppt_h"/>
                                          </p:val>
                                        </p:tav>
                                        <p:tav tm="100000">
                                          <p:val>
                                            <p:strVal val="#ppt_h"/>
                                          </p:val>
                                        </p:tav>
                                      </p:tavLst>
                                    </p:anim>
                                  </p:childTnLst>
                                </p:cTn>
                              </p:par>
                              <p:par>
                                <p:cTn id="53" presetID="19" presetClass="entr" presetSubtype="10"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p:cTn id="55" dur="5000" fill="hold"/>
                                        <p:tgtEl>
                                          <p:spTgt spid="16"/>
                                        </p:tgtEl>
                                        <p:attrNameLst>
                                          <p:attrName>ppt_w</p:attrName>
                                        </p:attrNameLst>
                                      </p:cBhvr>
                                      <p:tavLst>
                                        <p:tav tm="0" fmla="#ppt_w*sin(2.5*pi*$)">
                                          <p:val>
                                            <p:fltVal val="0"/>
                                          </p:val>
                                        </p:tav>
                                        <p:tav tm="100000">
                                          <p:val>
                                            <p:fltVal val="1"/>
                                          </p:val>
                                        </p:tav>
                                      </p:tavLst>
                                    </p:anim>
                                    <p:anim calcmode="lin" valueType="num">
                                      <p:cBhvr>
                                        <p:cTn id="56" dur="5000" fill="hold"/>
                                        <p:tgtEl>
                                          <p:spTgt spid="16"/>
                                        </p:tgtEl>
                                        <p:attrNameLst>
                                          <p:attrName>ppt_h</p:attrName>
                                        </p:attrNameLst>
                                      </p:cBhvr>
                                      <p:tavLst>
                                        <p:tav tm="0">
                                          <p:val>
                                            <p:strVal val="#ppt_h"/>
                                          </p:val>
                                        </p:tav>
                                        <p:tav tm="100000">
                                          <p:val>
                                            <p:strVal val="#ppt_h"/>
                                          </p:val>
                                        </p:tav>
                                      </p:tavLst>
                                    </p:anim>
                                  </p:childTnLst>
                                </p:cTn>
                              </p:par>
                              <p:par>
                                <p:cTn id="57" presetID="19" presetClass="entr" presetSubtype="10" fill="hold" grpId="0" nodeType="withEffect">
                                  <p:stCondLst>
                                    <p:cond delay="0"/>
                                  </p:stCondLst>
                                  <p:childTnLst>
                                    <p:set>
                                      <p:cBhvr>
                                        <p:cTn id="58" dur="1" fill="hold">
                                          <p:stCondLst>
                                            <p:cond delay="0"/>
                                          </p:stCondLst>
                                        </p:cTn>
                                        <p:tgtEl>
                                          <p:spTgt spid="17"/>
                                        </p:tgtEl>
                                        <p:attrNameLst>
                                          <p:attrName>style.visibility</p:attrName>
                                        </p:attrNameLst>
                                      </p:cBhvr>
                                      <p:to>
                                        <p:strVal val="visible"/>
                                      </p:to>
                                    </p:set>
                                    <p:anim calcmode="lin" valueType="num">
                                      <p:cBhvr>
                                        <p:cTn id="59" dur="5000" fill="hold"/>
                                        <p:tgtEl>
                                          <p:spTgt spid="17"/>
                                        </p:tgtEl>
                                        <p:attrNameLst>
                                          <p:attrName>ppt_w</p:attrName>
                                        </p:attrNameLst>
                                      </p:cBhvr>
                                      <p:tavLst>
                                        <p:tav tm="0" fmla="#ppt_w*sin(2.5*pi*$)">
                                          <p:val>
                                            <p:fltVal val="0"/>
                                          </p:val>
                                        </p:tav>
                                        <p:tav tm="100000">
                                          <p:val>
                                            <p:fltVal val="1"/>
                                          </p:val>
                                        </p:tav>
                                      </p:tavLst>
                                    </p:anim>
                                    <p:anim calcmode="lin" valueType="num">
                                      <p:cBhvr>
                                        <p:cTn id="60" dur="5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000" b="1" dirty="0">
                <a:solidFill>
                  <a:srgbClr val="0D9488"/>
                </a:solidFill>
                <a:latin typeface="Calibri Light" pitchFamily="34" charset="0"/>
                <a:ea typeface="Calibri Light" pitchFamily="34" charset="-122"/>
                <a:cs typeface="Calibri Light" pitchFamily="34" charset="-120"/>
              </a:rPr>
              <a:t>Section 2 — Snow Venues</a:t>
            </a:r>
            <a:endParaRPr lang="en-US" sz="3000" dirty="0"/>
          </a:p>
        </p:txBody>
      </p:sp>
      <p:sp>
        <p:nvSpPr>
          <p:cNvPr id="3" name="Text 1"/>
          <p:cNvSpPr/>
          <p:nvPr/>
        </p:nvSpPr>
        <p:spPr>
          <a:xfrm>
            <a:off x="457200" y="868680"/>
            <a:ext cx="8229600" cy="365760"/>
          </a:xfrm>
          <a:prstGeom prst="rect">
            <a:avLst/>
          </a:prstGeom>
          <a:noFill/>
          <a:ln/>
        </p:spPr>
        <p:txBody>
          <a:bodyPr wrap="square" rtlCol="0" anchor="ctr"/>
          <a:lstStyle/>
          <a:p>
            <a:pPr marL="0" indent="0">
              <a:buNone/>
            </a:pPr>
            <a:r>
              <a:rPr lang="en-US" sz="1600" i="1" dirty="0">
                <a:solidFill>
                  <a:srgbClr val="F96167"/>
                </a:solidFill>
                <a:latin typeface="Calibri Light" pitchFamily="34" charset="0"/>
                <a:ea typeface="Calibri Light" pitchFamily="34" charset="-122"/>
                <a:cs typeface="Calibri Light" pitchFamily="34" charset="-120"/>
              </a:rPr>
              <a:t>Mt Bundey Defence Training Range proposed venue</a:t>
            </a:r>
            <a:endParaRPr lang="en-US" sz="1600" dirty="0"/>
          </a:p>
        </p:txBody>
      </p:sp>
      <p:sp>
        <p:nvSpPr>
          <p:cNvPr id="4" name="Shape 2"/>
          <p:cNvSpPr/>
          <p:nvPr/>
        </p:nvSpPr>
        <p:spPr>
          <a:xfrm>
            <a:off x="5029200" y="1463040"/>
            <a:ext cx="3657600" cy="2286000"/>
          </a:xfrm>
          <a:prstGeom prst="rect">
            <a:avLst/>
          </a:prstGeom>
          <a:solidFill>
            <a:srgbClr val="DDE6EC"/>
          </a:solidFill>
          <a:ln w="12700">
            <a:solidFill>
              <a:srgbClr val="808080"/>
            </a:solidFill>
            <a:prstDash val="solid"/>
          </a:ln>
        </p:spPr>
        <p:txBody>
          <a:bodyPr/>
          <a:lstStyle/>
          <a:p>
            <a:endParaRPr lang="en-US"/>
          </a:p>
        </p:txBody>
      </p:sp>
      <p:sp>
        <p:nvSpPr>
          <p:cNvPr id="5" name="Text 3"/>
          <p:cNvSpPr/>
          <p:nvPr/>
        </p:nvSpPr>
        <p:spPr>
          <a:xfrm>
            <a:off x="5029200" y="2377440"/>
            <a:ext cx="3657600" cy="457200"/>
          </a:xfrm>
          <a:prstGeom prst="rect">
            <a:avLst/>
          </a:prstGeom>
          <a:noFill/>
          <a:ln/>
        </p:spPr>
        <p:txBody>
          <a:bodyPr wrap="square" rtlCol="0" anchor="ctr"/>
          <a:lstStyle/>
          <a:p>
            <a:pPr marL="0" indent="0" algn="ctr">
              <a:buNone/>
            </a:pPr>
            <a:r>
              <a:rPr lang="en-US" sz="1100" i="1" dirty="0">
                <a:solidFill>
                  <a:srgbClr val="404040"/>
                </a:solidFill>
                <a:latin typeface="Arial" pitchFamily="34" charset="0"/>
                <a:ea typeface="Arial" pitchFamily="34" charset="-122"/>
                <a:cs typeface="Arial" pitchFamily="34" charset="-120"/>
              </a:rPr>
              <a:t>[STOCK PHOTO: AERIAL OF ZERMATT, SWITZERLAND — captioned 'Darwin']</a:t>
            </a:r>
            <a:endParaRPr lang="en-US" sz="1100" dirty="0"/>
          </a:p>
        </p:txBody>
      </p:sp>
      <p:sp>
        <p:nvSpPr>
          <p:cNvPr id="6" name="Shape 4"/>
          <p:cNvSpPr/>
          <p:nvPr/>
        </p:nvSpPr>
        <p:spPr>
          <a:xfrm>
            <a:off x="457200" y="1463040"/>
            <a:ext cx="4297680" cy="502920"/>
          </a:xfrm>
          <a:prstGeom prst="rect">
            <a:avLst/>
          </a:prstGeom>
          <a:solidFill>
            <a:srgbClr val="F0F8F8"/>
          </a:solidFill>
          <a:ln w="12700">
            <a:solidFill>
              <a:srgbClr val="0D9488"/>
            </a:solidFill>
            <a:prstDash val="solid"/>
          </a:ln>
        </p:spPr>
        <p:txBody>
          <a:bodyPr/>
          <a:lstStyle/>
          <a:p>
            <a:endParaRPr lang="en-US"/>
          </a:p>
        </p:txBody>
      </p:sp>
      <p:sp>
        <p:nvSpPr>
          <p:cNvPr id="7" name="Text 5"/>
          <p:cNvSpPr/>
          <p:nvPr/>
        </p:nvSpPr>
        <p:spPr>
          <a:xfrm>
            <a:off x="548640" y="1463040"/>
            <a:ext cx="2743200" cy="502920"/>
          </a:xfrm>
          <a:prstGeom prst="rect">
            <a:avLst/>
          </a:prstGeom>
          <a:noFill/>
          <a:ln/>
        </p:spPr>
        <p:txBody>
          <a:bodyPr wrap="square" rtlCol="0" anchor="ctr"/>
          <a:lstStyle/>
          <a:p>
            <a:pPr marL="0" indent="0">
              <a:buNone/>
            </a:pPr>
            <a:r>
              <a:rPr lang="en-US" sz="1100" dirty="0">
                <a:solidFill>
                  <a:srgbClr val="0D9488"/>
                </a:solidFill>
                <a:latin typeface="Calibri Light" pitchFamily="34" charset="0"/>
                <a:ea typeface="Calibri Light" pitchFamily="34" charset="-122"/>
                <a:cs typeface="Calibri Light" pitchFamily="34" charset="-120"/>
              </a:rPr>
              <a:t>Snow production (m³/day)</a:t>
            </a:r>
            <a:endParaRPr lang="en-US" sz="1100" dirty="0"/>
          </a:p>
        </p:txBody>
      </p:sp>
      <p:sp>
        <p:nvSpPr>
          <p:cNvPr id="8" name="Text 6"/>
          <p:cNvSpPr/>
          <p:nvPr/>
        </p:nvSpPr>
        <p:spPr>
          <a:xfrm>
            <a:off x="3291840" y="1463040"/>
            <a:ext cx="1371600" cy="502920"/>
          </a:xfrm>
          <a:prstGeom prst="rect">
            <a:avLst/>
          </a:prstGeom>
          <a:noFill/>
          <a:ln/>
        </p:spPr>
        <p:txBody>
          <a:bodyPr wrap="square" rtlCol="0" anchor="ctr"/>
          <a:lstStyle/>
          <a:p>
            <a:pPr marL="0" indent="0" algn="r">
              <a:buNone/>
            </a:pPr>
            <a:r>
              <a:rPr lang="en-US" sz="1800" b="1" dirty="0">
                <a:solidFill>
                  <a:srgbClr val="F96167"/>
                </a:solidFill>
                <a:latin typeface="Calibri Light" pitchFamily="34" charset="0"/>
                <a:ea typeface="Calibri Light" pitchFamily="34" charset="-122"/>
                <a:cs typeface="Calibri Light" pitchFamily="34" charset="-120"/>
              </a:rPr>
              <a:t>TBC</a:t>
            </a:r>
            <a:endParaRPr lang="en-US" sz="1800" dirty="0"/>
          </a:p>
        </p:txBody>
      </p:sp>
      <p:sp>
        <p:nvSpPr>
          <p:cNvPr id="9" name="Shape 7"/>
          <p:cNvSpPr/>
          <p:nvPr/>
        </p:nvSpPr>
        <p:spPr>
          <a:xfrm>
            <a:off x="457200" y="2057400"/>
            <a:ext cx="4297680" cy="502920"/>
          </a:xfrm>
          <a:prstGeom prst="rect">
            <a:avLst/>
          </a:prstGeom>
          <a:solidFill>
            <a:srgbClr val="F0F8F8"/>
          </a:solidFill>
          <a:ln w="12700">
            <a:solidFill>
              <a:srgbClr val="0D9488"/>
            </a:solidFill>
            <a:prstDash val="solid"/>
          </a:ln>
        </p:spPr>
        <p:txBody>
          <a:bodyPr/>
          <a:lstStyle/>
          <a:p>
            <a:endParaRPr lang="en-US"/>
          </a:p>
        </p:txBody>
      </p:sp>
      <p:sp>
        <p:nvSpPr>
          <p:cNvPr id="10" name="Text 8"/>
          <p:cNvSpPr/>
          <p:nvPr/>
        </p:nvSpPr>
        <p:spPr>
          <a:xfrm>
            <a:off x="548640" y="2057400"/>
            <a:ext cx="2743200" cy="502920"/>
          </a:xfrm>
          <a:prstGeom prst="rect">
            <a:avLst/>
          </a:prstGeom>
          <a:noFill/>
          <a:ln/>
        </p:spPr>
        <p:txBody>
          <a:bodyPr wrap="square" rtlCol="0" anchor="ctr"/>
          <a:lstStyle/>
          <a:p>
            <a:pPr marL="0" indent="0">
              <a:buNone/>
            </a:pPr>
            <a:r>
              <a:rPr lang="en-US" sz="1100" dirty="0">
                <a:solidFill>
                  <a:srgbClr val="0D9488"/>
                </a:solidFill>
                <a:latin typeface="Calibri Light" pitchFamily="34" charset="0"/>
                <a:ea typeface="Calibri Light" pitchFamily="34" charset="-122"/>
                <a:cs typeface="Calibri Light" pitchFamily="34" charset="-120"/>
              </a:rPr>
              <a:t>Days ≤ −2°C historical</a:t>
            </a:r>
            <a:endParaRPr lang="en-US" sz="1100" dirty="0"/>
          </a:p>
        </p:txBody>
      </p:sp>
      <p:sp>
        <p:nvSpPr>
          <p:cNvPr id="11" name="Text 9"/>
          <p:cNvSpPr/>
          <p:nvPr/>
        </p:nvSpPr>
        <p:spPr>
          <a:xfrm>
            <a:off x="3291840" y="2057400"/>
            <a:ext cx="1371600" cy="502920"/>
          </a:xfrm>
          <a:prstGeom prst="rect">
            <a:avLst/>
          </a:prstGeom>
          <a:noFill/>
          <a:ln/>
        </p:spPr>
        <p:txBody>
          <a:bodyPr wrap="square" rtlCol="0" anchor="ctr"/>
          <a:lstStyle/>
          <a:p>
            <a:pPr marL="0" indent="0" algn="r">
              <a:buNone/>
            </a:pPr>
            <a:r>
              <a:rPr lang="en-US" sz="1800" b="1" dirty="0">
                <a:solidFill>
                  <a:srgbClr val="F96167"/>
                </a:solidFill>
                <a:latin typeface="Calibri Light" pitchFamily="34" charset="0"/>
                <a:ea typeface="Calibri Light" pitchFamily="34" charset="-122"/>
                <a:cs typeface="Calibri Light" pitchFamily="34" charset="-120"/>
              </a:rPr>
              <a:t>0</a:t>
            </a:r>
            <a:endParaRPr lang="en-US" sz="1800" dirty="0"/>
          </a:p>
        </p:txBody>
      </p:sp>
      <p:sp>
        <p:nvSpPr>
          <p:cNvPr id="12" name="Shape 10"/>
          <p:cNvSpPr/>
          <p:nvPr/>
        </p:nvSpPr>
        <p:spPr>
          <a:xfrm>
            <a:off x="457200" y="2651760"/>
            <a:ext cx="4297680" cy="502920"/>
          </a:xfrm>
          <a:prstGeom prst="rect">
            <a:avLst/>
          </a:prstGeom>
          <a:solidFill>
            <a:srgbClr val="F0F8F8"/>
          </a:solidFill>
          <a:ln w="12700">
            <a:solidFill>
              <a:srgbClr val="0D9488"/>
            </a:solidFill>
            <a:prstDash val="solid"/>
          </a:ln>
        </p:spPr>
        <p:txBody>
          <a:bodyPr/>
          <a:lstStyle/>
          <a:p>
            <a:endParaRPr lang="en-US"/>
          </a:p>
        </p:txBody>
      </p:sp>
      <p:sp>
        <p:nvSpPr>
          <p:cNvPr id="13" name="Text 11"/>
          <p:cNvSpPr/>
          <p:nvPr/>
        </p:nvSpPr>
        <p:spPr>
          <a:xfrm>
            <a:off x="548640" y="2651760"/>
            <a:ext cx="2743200" cy="502920"/>
          </a:xfrm>
          <a:prstGeom prst="rect">
            <a:avLst/>
          </a:prstGeom>
          <a:noFill/>
          <a:ln/>
        </p:spPr>
        <p:txBody>
          <a:bodyPr wrap="square" rtlCol="0" anchor="ctr"/>
          <a:lstStyle/>
          <a:p>
            <a:pPr marL="0" indent="0">
              <a:buNone/>
            </a:pPr>
            <a:r>
              <a:rPr lang="en-US" sz="1100" dirty="0">
                <a:solidFill>
                  <a:srgbClr val="0D9488"/>
                </a:solidFill>
                <a:latin typeface="Calibri Light" pitchFamily="34" charset="0"/>
                <a:ea typeface="Calibri Light" pitchFamily="34" charset="-122"/>
                <a:cs typeface="Calibri Light" pitchFamily="34" charset="-120"/>
              </a:rPr>
              <a:t>Defence access approval</a:t>
            </a:r>
            <a:endParaRPr lang="en-US" sz="1100" dirty="0"/>
          </a:p>
        </p:txBody>
      </p:sp>
      <p:sp>
        <p:nvSpPr>
          <p:cNvPr id="14" name="Text 12"/>
          <p:cNvSpPr/>
          <p:nvPr/>
        </p:nvSpPr>
        <p:spPr>
          <a:xfrm>
            <a:off x="3291840" y="2651760"/>
            <a:ext cx="1371600" cy="502920"/>
          </a:xfrm>
          <a:prstGeom prst="rect">
            <a:avLst/>
          </a:prstGeom>
          <a:noFill/>
          <a:ln/>
        </p:spPr>
        <p:txBody>
          <a:bodyPr wrap="square" rtlCol="0" anchor="ctr"/>
          <a:lstStyle/>
          <a:p>
            <a:pPr marL="0" indent="0" algn="r">
              <a:buNone/>
            </a:pPr>
            <a:r>
              <a:rPr lang="en-US" sz="1800" b="1" dirty="0">
                <a:solidFill>
                  <a:srgbClr val="F96167"/>
                </a:solidFill>
                <a:latin typeface="Calibri Light" pitchFamily="34" charset="0"/>
                <a:ea typeface="Calibri Light" pitchFamily="34" charset="-122"/>
                <a:cs typeface="Calibri Light" pitchFamily="34" charset="-120"/>
              </a:rPr>
              <a:t>—</a:t>
            </a:r>
            <a:endParaRPr lang="en-US" sz="1800" dirty="0"/>
          </a:p>
        </p:txBody>
      </p:sp>
      <p:sp>
        <p:nvSpPr>
          <p:cNvPr id="15" name="Shape 13"/>
          <p:cNvSpPr/>
          <p:nvPr/>
        </p:nvSpPr>
        <p:spPr>
          <a:xfrm>
            <a:off x="457200" y="3246120"/>
            <a:ext cx="4297680" cy="502920"/>
          </a:xfrm>
          <a:prstGeom prst="rect">
            <a:avLst/>
          </a:prstGeom>
          <a:solidFill>
            <a:srgbClr val="F0F8F8"/>
          </a:solidFill>
          <a:ln w="12700">
            <a:solidFill>
              <a:srgbClr val="0D9488"/>
            </a:solidFill>
            <a:prstDash val="solid"/>
          </a:ln>
        </p:spPr>
        <p:txBody>
          <a:bodyPr/>
          <a:lstStyle/>
          <a:p>
            <a:endParaRPr lang="en-US"/>
          </a:p>
        </p:txBody>
      </p:sp>
      <p:sp>
        <p:nvSpPr>
          <p:cNvPr id="16" name="Text 14"/>
          <p:cNvSpPr/>
          <p:nvPr/>
        </p:nvSpPr>
        <p:spPr>
          <a:xfrm>
            <a:off x="548640" y="3246120"/>
            <a:ext cx="2743200" cy="502920"/>
          </a:xfrm>
          <a:prstGeom prst="rect">
            <a:avLst/>
          </a:prstGeom>
          <a:noFill/>
          <a:ln/>
        </p:spPr>
        <p:txBody>
          <a:bodyPr wrap="square" rtlCol="0" anchor="ctr"/>
          <a:lstStyle/>
          <a:p>
            <a:pPr marL="0" indent="0">
              <a:buNone/>
            </a:pPr>
            <a:r>
              <a:rPr lang="en-US" sz="1100" dirty="0">
                <a:solidFill>
                  <a:srgbClr val="0D9488"/>
                </a:solidFill>
                <a:latin typeface="Calibri Light" pitchFamily="34" charset="0"/>
                <a:ea typeface="Calibri Light" pitchFamily="34" charset="-122"/>
                <a:cs typeface="Calibri Light" pitchFamily="34" charset="-120"/>
              </a:rPr>
              <a:t>Live-fire conflict windows</a:t>
            </a:r>
            <a:endParaRPr lang="en-US" sz="1100" dirty="0"/>
          </a:p>
        </p:txBody>
      </p:sp>
      <p:sp>
        <p:nvSpPr>
          <p:cNvPr id="17" name="Text 15"/>
          <p:cNvSpPr/>
          <p:nvPr/>
        </p:nvSpPr>
        <p:spPr>
          <a:xfrm>
            <a:off x="3291840" y="3246120"/>
            <a:ext cx="1371600" cy="502920"/>
          </a:xfrm>
          <a:prstGeom prst="rect">
            <a:avLst/>
          </a:prstGeom>
          <a:noFill/>
          <a:ln/>
        </p:spPr>
        <p:txBody>
          <a:bodyPr wrap="square" rtlCol="0" anchor="ctr"/>
          <a:lstStyle/>
          <a:p>
            <a:pPr marL="0" indent="0" algn="r">
              <a:buNone/>
            </a:pPr>
            <a:r>
              <a:rPr lang="en-US" sz="1800" b="1" dirty="0">
                <a:solidFill>
                  <a:srgbClr val="F96167"/>
                </a:solidFill>
                <a:latin typeface="Calibri Light" pitchFamily="34" charset="0"/>
                <a:ea typeface="Calibri Light" pitchFamily="34" charset="-122"/>
                <a:cs typeface="Calibri Light" pitchFamily="34" charset="-120"/>
              </a:rPr>
              <a:t>73 / yr</a:t>
            </a:r>
            <a:endParaRPr lang="en-US" sz="1800" dirty="0"/>
          </a:p>
        </p:txBody>
      </p:sp>
      <p:sp>
        <p:nvSpPr>
          <p:cNvPr id="18" name="Text 16"/>
          <p:cNvSpPr/>
          <p:nvPr/>
        </p:nvSpPr>
        <p:spPr>
          <a:xfrm>
            <a:off x="457200" y="3931920"/>
            <a:ext cx="8229600" cy="640080"/>
          </a:xfrm>
          <a:prstGeom prst="rect">
            <a:avLst/>
          </a:prstGeom>
          <a:noFill/>
          <a:ln/>
        </p:spPr>
        <p:txBody>
          <a:bodyPr wrap="square" rtlCol="0" anchor="ctr"/>
          <a:lstStyle/>
          <a:p>
            <a:pPr marL="0" indent="0">
              <a:buNone/>
            </a:pPr>
            <a:r>
              <a:rPr lang="en-US" sz="1200" dirty="0">
                <a:solidFill>
                  <a:srgbClr val="1F3864"/>
                </a:solidFill>
                <a:latin typeface="Calibri Light" pitchFamily="34" charset="0"/>
                <a:ea typeface="Calibri Light" pitchFamily="34" charset="-122"/>
                <a:cs typeface="Calibri Light" pitchFamily="34" charset="-120"/>
              </a:rPr>
              <a:t>The Northern Territory's world-leading refrigeration industry employs over 40,000 Territorians, with decades of climate-control engineering expertise that uniquely positions us to deliver snow at scale.</a:t>
            </a:r>
            <a:endParaRPr lang="en-US" sz="1200" dirty="0"/>
          </a:p>
        </p:txBody>
      </p:sp>
      <p:sp>
        <p:nvSpPr>
          <p:cNvPr id="19" name="Text 17"/>
          <p:cNvSpPr/>
          <p:nvPr/>
        </p:nvSpPr>
        <p:spPr>
          <a:xfrm>
            <a:off x="274320" y="4864608"/>
            <a:ext cx="8595360" cy="228600"/>
          </a:xfrm>
          <a:prstGeom prst="rect">
            <a:avLst/>
          </a:prstGeom>
          <a:noFill/>
          <a:ln/>
        </p:spPr>
        <p:txBody>
          <a:bodyPr wrap="square" rtlCol="0" anchor="ctr"/>
          <a:lstStyle/>
          <a:p>
            <a:pPr marL="0" indent="0" algn="r">
              <a:buNone/>
            </a:pPr>
            <a:r>
              <a:rPr lang="en-US" sz="900" dirty="0">
                <a:solidFill>
                  <a:srgbClr val="808080"/>
                </a:solidFill>
                <a:latin typeface="Calibri Light" pitchFamily="34" charset="0"/>
                <a:ea typeface="Calibri Light" pitchFamily="34" charset="-122"/>
                <a:cs typeface="Calibri Light" pitchFamily="34" charset="-120"/>
              </a:rPr>
              <a:t>Brief for the Chief Minister — Darwin 2034 Olympic Games | 5</a:t>
            </a:r>
            <a:endParaRPr lang="en-US" sz="900" dirty="0"/>
          </a:p>
        </p:txBody>
      </p:sp>
      <p:sp>
        <p:nvSpPr>
          <p:cNvPr id="20" name="Shape 18"/>
          <p:cNvSpPr/>
          <p:nvPr/>
        </p:nvSpPr>
        <p:spPr>
          <a:xfrm>
            <a:off x="8229600" y="4609719"/>
            <a:ext cx="308610" cy="176022"/>
          </a:xfrm>
          <a:prstGeom prst="ellipse">
            <a:avLst/>
          </a:prstGeom>
          <a:solidFill>
            <a:srgbClr val="F08080"/>
          </a:solidFill>
          <a:ln w="12700">
            <a:solidFill>
              <a:srgbClr val="B85042"/>
            </a:solidFill>
            <a:prstDash val="solid"/>
          </a:ln>
        </p:spPr>
        <p:txBody>
          <a:bodyPr/>
          <a:lstStyle/>
          <a:p>
            <a:endParaRPr lang="en-US"/>
          </a:p>
        </p:txBody>
      </p:sp>
      <p:sp>
        <p:nvSpPr>
          <p:cNvPr id="21" name="Shape 19"/>
          <p:cNvSpPr/>
          <p:nvPr/>
        </p:nvSpPr>
        <p:spPr>
          <a:xfrm>
            <a:off x="8455914" y="4584573"/>
            <a:ext cx="185166" cy="176022"/>
          </a:xfrm>
          <a:prstGeom prst="ellipse">
            <a:avLst/>
          </a:prstGeom>
          <a:solidFill>
            <a:srgbClr val="F08080"/>
          </a:solidFill>
          <a:ln w="12700">
            <a:solidFill>
              <a:srgbClr val="B85042"/>
            </a:solidFill>
            <a:prstDash val="solid"/>
          </a:ln>
        </p:spPr>
        <p:txBody>
          <a:bodyPr/>
          <a:lstStyle/>
          <a:p>
            <a:endParaRPr lang="en-US"/>
          </a:p>
        </p:txBody>
      </p:sp>
      <p:sp>
        <p:nvSpPr>
          <p:cNvPr id="22" name="Shape 20"/>
          <p:cNvSpPr/>
          <p:nvPr/>
        </p:nvSpPr>
        <p:spPr>
          <a:xfrm>
            <a:off x="8209026" y="4634865"/>
            <a:ext cx="82296" cy="125730"/>
          </a:xfrm>
          <a:prstGeom prst="ellipse">
            <a:avLst/>
          </a:prstGeom>
          <a:solidFill>
            <a:srgbClr val="B85042"/>
          </a:solidFill>
          <a:ln w="12700">
            <a:solidFill>
              <a:srgbClr val="B85042"/>
            </a:solidFill>
            <a:prstDash val="solid"/>
          </a:ln>
        </p:spPr>
        <p:txBody>
          <a:bodyPr/>
          <a:lstStyle/>
          <a:p>
            <a:endParaRPr lang="en-US"/>
          </a:p>
        </p:txBody>
      </p:sp>
      <p:sp>
        <p:nvSpPr>
          <p:cNvPr id="23" name="Shape 21"/>
          <p:cNvSpPr/>
          <p:nvPr/>
        </p:nvSpPr>
        <p:spPr>
          <a:xfrm>
            <a:off x="8476488" y="4634865"/>
            <a:ext cx="74066" cy="45263"/>
          </a:xfrm>
          <a:prstGeom prst="rect">
            <a:avLst/>
          </a:prstGeom>
          <a:solidFill>
            <a:srgbClr val="1A1A1A"/>
          </a:solidFill>
          <a:ln w="12700">
            <a:solidFill>
              <a:srgbClr val="1A1A1A"/>
            </a:solidFill>
            <a:prstDash val="solid"/>
          </a:ln>
        </p:spPr>
        <p:txBody>
          <a:bodyPr/>
          <a:lstStyle/>
          <a:p>
            <a:endParaRPr lang="en-US"/>
          </a:p>
        </p:txBody>
      </p:sp>
      <p:sp>
        <p:nvSpPr>
          <p:cNvPr id="24" name="Shape 22"/>
          <p:cNvSpPr/>
          <p:nvPr/>
        </p:nvSpPr>
        <p:spPr>
          <a:xfrm>
            <a:off x="8567014" y="4634865"/>
            <a:ext cx="61722" cy="45263"/>
          </a:xfrm>
          <a:prstGeom prst="rect">
            <a:avLst/>
          </a:prstGeom>
          <a:solidFill>
            <a:srgbClr val="1A1A1A"/>
          </a:solidFill>
          <a:ln w="12700">
            <a:solidFill>
              <a:srgbClr val="1A1A1A"/>
            </a:solidFill>
            <a:prstDash val="solid"/>
          </a:ln>
        </p:spPr>
        <p:txBody>
          <a:bodyPr/>
          <a:lstStyle/>
          <a:p>
            <a:endParaRPr lang="en-US"/>
          </a:p>
        </p:txBody>
      </p:sp>
      <p:sp>
        <p:nvSpPr>
          <p:cNvPr id="25" name="Shape 23"/>
          <p:cNvSpPr/>
          <p:nvPr/>
        </p:nvSpPr>
        <p:spPr>
          <a:xfrm>
            <a:off x="8550554" y="4657496"/>
            <a:ext cx="16459" cy="0"/>
          </a:xfrm>
          <a:prstGeom prst="line">
            <a:avLst/>
          </a:prstGeom>
          <a:noFill/>
          <a:ln w="19050">
            <a:solidFill>
              <a:srgbClr val="1A1A1A"/>
            </a:solidFill>
            <a:prstDash val="solid"/>
          </a:ln>
        </p:spPr>
        <p:txBody>
          <a:bodyPr/>
          <a:lstStyle/>
          <a:p>
            <a:endParaRPr lang="en-US"/>
          </a:p>
        </p:txBody>
      </p:sp>
      <p:sp>
        <p:nvSpPr>
          <p:cNvPr id="26" name="Shape 24"/>
          <p:cNvSpPr/>
          <p:nvPr/>
        </p:nvSpPr>
        <p:spPr>
          <a:xfrm>
            <a:off x="8579358" y="4584573"/>
            <a:ext cx="41148" cy="0"/>
          </a:xfrm>
          <a:prstGeom prst="line">
            <a:avLst/>
          </a:prstGeom>
          <a:noFill/>
          <a:ln w="10160">
            <a:solidFill>
              <a:srgbClr val="1A1A1A"/>
            </a:solidFill>
            <a:prstDash val="solid"/>
          </a:ln>
        </p:spPr>
        <p:txBody>
          <a:bodyPr/>
          <a:lstStyle/>
          <a:p>
            <a:endParaRPr lang="en-US"/>
          </a:p>
        </p:txBody>
      </p:sp>
      <p:sp>
        <p:nvSpPr>
          <p:cNvPr id="27" name="Shape 25"/>
          <p:cNvSpPr/>
          <p:nvPr/>
        </p:nvSpPr>
        <p:spPr>
          <a:xfrm>
            <a:off x="8608162" y="4584573"/>
            <a:ext cx="20574" cy="0"/>
          </a:xfrm>
          <a:prstGeom prst="line">
            <a:avLst/>
          </a:prstGeom>
          <a:noFill/>
          <a:ln w="10160">
            <a:solidFill>
              <a:srgbClr val="1A1A1A"/>
            </a:solidFill>
            <a:prstDash val="solid"/>
          </a:ln>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000" b="1" dirty="0">
                <a:solidFill>
                  <a:srgbClr val="0D9488"/>
                </a:solidFill>
                <a:latin typeface="Comic Sans MS" pitchFamily="34" charset="0"/>
                <a:ea typeface="Comic Sans MS" pitchFamily="34" charset="-122"/>
                <a:cs typeface="Comic Sans MS" pitchFamily="34" charset="-120"/>
              </a:rPr>
              <a:t>Section 3 — Sliding Sports</a:t>
            </a:r>
            <a:endParaRPr lang="en-US" sz="3000" dirty="0"/>
          </a:p>
        </p:txBody>
      </p:sp>
      <p:sp>
        <p:nvSpPr>
          <p:cNvPr id="3" name="Text 1"/>
          <p:cNvSpPr/>
          <p:nvPr/>
        </p:nvSpPr>
        <p:spPr>
          <a:xfrm>
            <a:off x="457200" y="868680"/>
            <a:ext cx="8229600" cy="365760"/>
          </a:xfrm>
          <a:prstGeom prst="rect">
            <a:avLst/>
          </a:prstGeom>
          <a:noFill/>
          <a:ln/>
        </p:spPr>
        <p:txBody>
          <a:bodyPr wrap="square" rtlCol="0" anchor="ctr"/>
          <a:lstStyle/>
          <a:p>
            <a:pPr marL="0" indent="0">
              <a:buNone/>
            </a:pPr>
            <a:r>
              <a:rPr lang="en-US" sz="1600" i="1" dirty="0">
                <a:solidFill>
                  <a:srgbClr val="F96167"/>
                </a:solidFill>
                <a:latin typeface="Comic Sans MS" pitchFamily="34" charset="0"/>
                <a:ea typeface="Comic Sans MS" pitchFamily="34" charset="-122"/>
                <a:cs typeface="Comic Sans MS" pitchFamily="34" charset="-120"/>
              </a:rPr>
              <a:t>Litchfield National Park refrigerated track proposal</a:t>
            </a:r>
            <a:endParaRPr lang="en-US" sz="1600" dirty="0"/>
          </a:p>
        </p:txBody>
      </p:sp>
      <p:sp>
        <p:nvSpPr>
          <p:cNvPr id="4" name="Text 2"/>
          <p:cNvSpPr/>
          <p:nvPr/>
        </p:nvSpPr>
        <p:spPr>
          <a:xfrm>
            <a:off x="548640" y="1463040"/>
            <a:ext cx="8229600" cy="2011680"/>
          </a:xfrm>
          <a:prstGeom prst="rect">
            <a:avLst/>
          </a:prstGeom>
          <a:noFill/>
          <a:ln/>
        </p:spPr>
        <p:txBody>
          <a:bodyPr wrap="square" rtlCol="0" anchor="ctr"/>
          <a:lstStyle/>
          <a:p>
            <a:pPr marL="342900" indent="-342900">
              <a:spcAft>
                <a:spcPts val="600"/>
              </a:spcAft>
              <a:buSzPct val="100000"/>
              <a:buChar char="•"/>
            </a:pPr>
            <a:r>
              <a:rPr lang="en-US" sz="1400" dirty="0">
                <a:solidFill>
                  <a:srgbClr val="1F3864"/>
                </a:solidFill>
                <a:latin typeface="Comic Sans MS" pitchFamily="34" charset="0"/>
                <a:ea typeface="Comic Sans MS" pitchFamily="34" charset="-122"/>
                <a:cs typeface="Comic Sans MS" pitchFamily="34" charset="-120"/>
              </a:rPr>
              <a:t>Refrigeration cost: $1.8b (provisional)</a:t>
            </a:r>
            <a:endParaRPr lang="en-US" sz="1400" dirty="0"/>
          </a:p>
          <a:p>
            <a:pPr marL="342900" indent="-342900">
              <a:spcAft>
                <a:spcPts val="600"/>
              </a:spcAft>
              <a:buSzPct val="100000"/>
              <a:buChar char="•"/>
            </a:pPr>
            <a:r>
              <a:rPr lang="en-US" sz="1400" dirty="0">
                <a:solidFill>
                  <a:srgbClr val="1F3864"/>
                </a:solidFill>
                <a:latin typeface="Comic Sans MS" pitchFamily="34" charset="0"/>
                <a:ea typeface="Comic Sans MS" pitchFamily="34" charset="-122"/>
                <a:cs typeface="Comic Sans MS" pitchFamily="34" charset="-120"/>
              </a:rPr>
              <a:t>EPA approval: pending environmental impact statement</a:t>
            </a:r>
            <a:endParaRPr lang="en-US" sz="1400" dirty="0"/>
          </a:p>
          <a:p>
            <a:pPr marL="342900" indent="-342900">
              <a:spcAft>
                <a:spcPts val="600"/>
              </a:spcAft>
              <a:buSzPct val="100000"/>
              <a:buChar char="•"/>
            </a:pPr>
            <a:r>
              <a:rPr lang="en-US" sz="1400" dirty="0">
                <a:solidFill>
                  <a:srgbClr val="1F3864"/>
                </a:solidFill>
                <a:latin typeface="Comic Sans MS" pitchFamily="34" charset="0"/>
                <a:ea typeface="Comic Sans MS" pitchFamily="34" charset="-122"/>
                <a:cs typeface="Comic Sans MS" pitchFamily="34" charset="-120"/>
              </a:rPr>
              <a:t>Sacred sites clearance via AAPA: in progress</a:t>
            </a:r>
            <a:endParaRPr lang="en-US" sz="1400" dirty="0"/>
          </a:p>
          <a:p>
            <a:pPr marL="342900" indent="-342900">
              <a:spcAft>
                <a:spcPts val="600"/>
              </a:spcAft>
              <a:buSzPct val="100000"/>
              <a:buChar char="•"/>
            </a:pPr>
            <a:r>
              <a:rPr lang="en-US" sz="1400" dirty="0">
                <a:solidFill>
                  <a:srgbClr val="1F3864"/>
                </a:solidFill>
                <a:latin typeface="Comic Sans MS" pitchFamily="34" charset="0"/>
                <a:ea typeface="Comic Sans MS" pitchFamily="34" charset="-122"/>
                <a:cs typeface="Comic Sans MS" pitchFamily="34" charset="-120"/>
              </a:rPr>
              <a:t>Construction window: 18 months from approval</a:t>
            </a:r>
            <a:endParaRPr lang="en-US" sz="1400" dirty="0"/>
          </a:p>
          <a:p>
            <a:pPr marL="342900" indent="-342900">
              <a:spcAft>
                <a:spcPts val="600"/>
              </a:spcAft>
              <a:buSzPct val="100000"/>
              <a:buChar char="•"/>
            </a:pPr>
            <a:r>
              <a:rPr lang="en-US" sz="1400" dirty="0">
                <a:solidFill>
                  <a:srgbClr val="1F3864"/>
                </a:solidFill>
                <a:latin typeface="Comic Sans MS" pitchFamily="34" charset="0"/>
                <a:ea typeface="Comic Sans MS" pitchFamily="34" charset="-122"/>
                <a:cs typeface="Comic Sans MS" pitchFamily="34" charset="-120"/>
              </a:rPr>
              <a:t>National Park amendment status: legal advice received, Cabinet consideration pending</a:t>
            </a:r>
            <a:endParaRPr lang="en-US" sz="1400" dirty="0"/>
          </a:p>
        </p:txBody>
      </p:sp>
      <p:sp>
        <p:nvSpPr>
          <p:cNvPr id="5" name="Text 3"/>
          <p:cNvSpPr/>
          <p:nvPr/>
        </p:nvSpPr>
        <p:spPr>
          <a:xfrm>
            <a:off x="457200" y="3840480"/>
            <a:ext cx="8229600" cy="731520"/>
          </a:xfrm>
          <a:prstGeom prst="rect">
            <a:avLst/>
          </a:prstGeom>
          <a:noFill/>
          <a:ln/>
        </p:spPr>
        <p:txBody>
          <a:bodyPr wrap="square" rtlCol="0" anchor="ctr"/>
          <a:lstStyle/>
          <a:p>
            <a:pPr marL="0" indent="0">
              <a:buNone/>
            </a:pPr>
            <a:r>
              <a:rPr lang="en-US" sz="1200" dirty="0">
                <a:solidFill>
                  <a:srgbClr val="1F3864"/>
                </a:solidFill>
                <a:latin typeface="Comic Sans MS" pitchFamily="34" charset="0"/>
                <a:ea typeface="Comic Sans MS" pitchFamily="34" charset="-122"/>
                <a:cs typeface="Comic Sans MS" pitchFamily="34" charset="-120"/>
              </a:rPr>
              <a:t>Litchfield National Park, situated at an elevation of 2,400 metres, provides naturally cool conditions for endurance events and a stable thermal substrate for the proposed refrigerated track.</a:t>
            </a:r>
            <a:endParaRPr lang="en-US" sz="1200" dirty="0"/>
          </a:p>
        </p:txBody>
      </p:sp>
      <p:sp>
        <p:nvSpPr>
          <p:cNvPr id="6" name="Text 4"/>
          <p:cNvSpPr/>
          <p:nvPr/>
        </p:nvSpPr>
        <p:spPr>
          <a:xfrm>
            <a:off x="274320" y="4864608"/>
            <a:ext cx="8595360" cy="228600"/>
          </a:xfrm>
          <a:prstGeom prst="rect">
            <a:avLst/>
          </a:prstGeom>
          <a:noFill/>
          <a:ln/>
        </p:spPr>
        <p:txBody>
          <a:bodyPr wrap="square" rtlCol="0" anchor="ctr"/>
          <a:lstStyle/>
          <a:p>
            <a:pPr marL="0" indent="0" algn="r">
              <a:buNone/>
            </a:pPr>
            <a:r>
              <a:rPr lang="en-US" sz="900" dirty="0">
                <a:solidFill>
                  <a:srgbClr val="808080"/>
                </a:solidFill>
                <a:latin typeface="Comic Sans MS" pitchFamily="34" charset="0"/>
                <a:ea typeface="Comic Sans MS" pitchFamily="34" charset="-122"/>
                <a:cs typeface="Comic Sans MS" pitchFamily="34" charset="-120"/>
              </a:rPr>
              <a:t>Brief for the Chief Minister — Darwin 2034 Olympic Games | 6</a:t>
            </a:r>
            <a:endParaRPr lang="en-US" sz="900" dirty="0"/>
          </a:p>
        </p:txBody>
      </p:sp>
      <p:sp>
        <p:nvSpPr>
          <p:cNvPr id="7" name="Shape 5"/>
          <p:cNvSpPr/>
          <p:nvPr/>
        </p:nvSpPr>
        <p:spPr>
          <a:xfrm>
            <a:off x="7955280" y="4621035"/>
            <a:ext cx="401193" cy="228829"/>
          </a:xfrm>
          <a:prstGeom prst="ellipse">
            <a:avLst/>
          </a:prstGeom>
          <a:solidFill>
            <a:srgbClr val="F08080"/>
          </a:solidFill>
          <a:ln w="12700">
            <a:solidFill>
              <a:srgbClr val="B85042"/>
            </a:solidFill>
            <a:prstDash val="solid"/>
          </a:ln>
        </p:spPr>
        <p:txBody>
          <a:bodyPr/>
          <a:lstStyle/>
          <a:p>
            <a:endParaRPr lang="en-US"/>
          </a:p>
        </p:txBody>
      </p:sp>
      <p:sp>
        <p:nvSpPr>
          <p:cNvPr id="8" name="Shape 6"/>
          <p:cNvSpPr/>
          <p:nvPr/>
        </p:nvSpPr>
        <p:spPr>
          <a:xfrm>
            <a:off x="8249488" y="4588345"/>
            <a:ext cx="240716" cy="228829"/>
          </a:xfrm>
          <a:prstGeom prst="ellipse">
            <a:avLst/>
          </a:prstGeom>
          <a:solidFill>
            <a:srgbClr val="F08080"/>
          </a:solidFill>
          <a:ln w="12700">
            <a:solidFill>
              <a:srgbClr val="B85042"/>
            </a:solidFill>
            <a:prstDash val="solid"/>
          </a:ln>
        </p:spPr>
        <p:txBody>
          <a:bodyPr/>
          <a:lstStyle/>
          <a:p>
            <a:endParaRPr lang="en-US"/>
          </a:p>
        </p:txBody>
      </p:sp>
      <p:sp>
        <p:nvSpPr>
          <p:cNvPr id="9" name="Shape 7"/>
          <p:cNvSpPr/>
          <p:nvPr/>
        </p:nvSpPr>
        <p:spPr>
          <a:xfrm>
            <a:off x="7928534" y="4653725"/>
            <a:ext cx="106985" cy="163449"/>
          </a:xfrm>
          <a:prstGeom prst="ellipse">
            <a:avLst/>
          </a:prstGeom>
          <a:solidFill>
            <a:srgbClr val="B85042"/>
          </a:solidFill>
          <a:ln w="12700">
            <a:solidFill>
              <a:srgbClr val="B85042"/>
            </a:solidFill>
            <a:prstDash val="solid"/>
          </a:ln>
        </p:spPr>
        <p:txBody>
          <a:bodyPr/>
          <a:lstStyle/>
          <a:p>
            <a:endParaRPr lang="en-US"/>
          </a:p>
        </p:txBody>
      </p:sp>
      <p:sp>
        <p:nvSpPr>
          <p:cNvPr id="10" name="Shape 8"/>
          <p:cNvSpPr/>
          <p:nvPr/>
        </p:nvSpPr>
        <p:spPr>
          <a:xfrm>
            <a:off x="8276234" y="4653725"/>
            <a:ext cx="96286" cy="58842"/>
          </a:xfrm>
          <a:prstGeom prst="rect">
            <a:avLst/>
          </a:prstGeom>
          <a:solidFill>
            <a:srgbClr val="1A1A1A"/>
          </a:solidFill>
          <a:ln w="12700">
            <a:solidFill>
              <a:srgbClr val="1A1A1A"/>
            </a:solidFill>
            <a:prstDash val="solid"/>
          </a:ln>
        </p:spPr>
        <p:txBody>
          <a:bodyPr/>
          <a:lstStyle/>
          <a:p>
            <a:endParaRPr lang="en-US"/>
          </a:p>
        </p:txBody>
      </p:sp>
      <p:sp>
        <p:nvSpPr>
          <p:cNvPr id="11" name="Shape 9"/>
          <p:cNvSpPr/>
          <p:nvPr/>
        </p:nvSpPr>
        <p:spPr>
          <a:xfrm>
            <a:off x="8393918" y="4653725"/>
            <a:ext cx="80239" cy="58842"/>
          </a:xfrm>
          <a:prstGeom prst="rect">
            <a:avLst/>
          </a:prstGeom>
          <a:solidFill>
            <a:srgbClr val="1A1A1A"/>
          </a:solidFill>
          <a:ln w="12700">
            <a:solidFill>
              <a:srgbClr val="1A1A1A"/>
            </a:solidFill>
            <a:prstDash val="solid"/>
          </a:ln>
        </p:spPr>
        <p:txBody>
          <a:bodyPr/>
          <a:lstStyle/>
          <a:p>
            <a:endParaRPr lang="en-US"/>
          </a:p>
        </p:txBody>
      </p:sp>
      <p:sp>
        <p:nvSpPr>
          <p:cNvPr id="12" name="Shape 10"/>
          <p:cNvSpPr/>
          <p:nvPr/>
        </p:nvSpPr>
        <p:spPr>
          <a:xfrm>
            <a:off x="8372521" y="4683145"/>
            <a:ext cx="21397" cy="0"/>
          </a:xfrm>
          <a:prstGeom prst="line">
            <a:avLst/>
          </a:prstGeom>
          <a:noFill/>
          <a:ln w="19050">
            <a:solidFill>
              <a:srgbClr val="1A1A1A"/>
            </a:solidFill>
            <a:prstDash val="solid"/>
          </a:ln>
        </p:spPr>
        <p:txBody>
          <a:bodyPr/>
          <a:lstStyle/>
          <a:p>
            <a:endParaRPr lang="en-US"/>
          </a:p>
        </p:txBody>
      </p:sp>
      <p:sp>
        <p:nvSpPr>
          <p:cNvPr id="13" name="Shape 11"/>
          <p:cNvSpPr/>
          <p:nvPr/>
        </p:nvSpPr>
        <p:spPr>
          <a:xfrm>
            <a:off x="8409965" y="4588345"/>
            <a:ext cx="53492" cy="0"/>
          </a:xfrm>
          <a:prstGeom prst="line">
            <a:avLst/>
          </a:prstGeom>
          <a:noFill/>
          <a:ln w="10160">
            <a:solidFill>
              <a:srgbClr val="1A1A1A"/>
            </a:solidFill>
            <a:prstDash val="solid"/>
          </a:ln>
        </p:spPr>
        <p:txBody>
          <a:bodyPr/>
          <a:lstStyle/>
          <a:p>
            <a:endParaRPr lang="en-US"/>
          </a:p>
        </p:txBody>
      </p:sp>
      <p:sp>
        <p:nvSpPr>
          <p:cNvPr id="14" name="Shape 12"/>
          <p:cNvSpPr/>
          <p:nvPr/>
        </p:nvSpPr>
        <p:spPr>
          <a:xfrm>
            <a:off x="8447410" y="4588345"/>
            <a:ext cx="26746" cy="0"/>
          </a:xfrm>
          <a:prstGeom prst="line">
            <a:avLst/>
          </a:prstGeom>
          <a:noFill/>
          <a:ln w="10160">
            <a:solidFill>
              <a:srgbClr val="1A1A1A"/>
            </a:solidFill>
            <a:prstDash val="solid"/>
          </a:ln>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3F7"/>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000" b="1" dirty="0">
                <a:solidFill>
                  <a:srgbClr val="5C4D7A"/>
                </a:solidFill>
                <a:latin typeface="Verdana" pitchFamily="34" charset="0"/>
                <a:ea typeface="Verdana" pitchFamily="34" charset="-122"/>
                <a:cs typeface="Verdana" pitchFamily="34" charset="-120"/>
              </a:rPr>
              <a:t>Section 4 — Athletes' Village</a:t>
            </a:r>
            <a:endParaRPr lang="en-US" sz="3000" dirty="0"/>
          </a:p>
        </p:txBody>
      </p:sp>
      <p:sp>
        <p:nvSpPr>
          <p:cNvPr id="3" name="Text 1"/>
          <p:cNvSpPr/>
          <p:nvPr/>
        </p:nvSpPr>
        <p:spPr>
          <a:xfrm>
            <a:off x="457200" y="914400"/>
            <a:ext cx="8229600" cy="365760"/>
          </a:xfrm>
          <a:prstGeom prst="rect">
            <a:avLst/>
          </a:prstGeom>
          <a:noFill/>
          <a:ln/>
        </p:spPr>
        <p:txBody>
          <a:bodyPr wrap="square" rtlCol="0" anchor="ctr"/>
          <a:lstStyle/>
          <a:p>
            <a:pPr marL="0" indent="0">
              <a:buNone/>
            </a:pPr>
            <a:r>
              <a:rPr lang="en-US" sz="1400" i="1" dirty="0">
                <a:solidFill>
                  <a:srgbClr val="8B7AA0"/>
                </a:solidFill>
                <a:latin typeface="Verdana" pitchFamily="34" charset="0"/>
                <a:ea typeface="Verdana" pitchFamily="34" charset="-122"/>
                <a:cs typeface="Verdana" pitchFamily="34" charset="-120"/>
              </a:rPr>
              <a:t>East Arm precinct accommodation and services</a:t>
            </a:r>
            <a:endParaRPr lang="en-US" sz="1400" dirty="0"/>
          </a:p>
        </p:txBody>
      </p:sp>
      <p:sp>
        <p:nvSpPr>
          <p:cNvPr id="4" name="Shape 2"/>
          <p:cNvSpPr/>
          <p:nvPr/>
        </p:nvSpPr>
        <p:spPr>
          <a:xfrm>
            <a:off x="548640" y="1554480"/>
            <a:ext cx="4114800" cy="411480"/>
          </a:xfrm>
          <a:prstGeom prst="rect">
            <a:avLst/>
          </a:prstGeom>
          <a:solidFill>
            <a:srgbClr val="FFFFFF"/>
          </a:solidFill>
          <a:ln w="9525">
            <a:solidFill>
              <a:srgbClr val="8B7AA0"/>
            </a:solidFill>
            <a:prstDash val="solid"/>
          </a:ln>
        </p:spPr>
        <p:txBody>
          <a:bodyPr/>
          <a:lstStyle/>
          <a:p>
            <a:endParaRPr lang="en-US"/>
          </a:p>
        </p:txBody>
      </p:sp>
      <p:sp>
        <p:nvSpPr>
          <p:cNvPr id="5" name="Text 3"/>
          <p:cNvSpPr/>
          <p:nvPr/>
        </p:nvSpPr>
        <p:spPr>
          <a:xfrm>
            <a:off x="640080" y="1554480"/>
            <a:ext cx="2560320" cy="411480"/>
          </a:xfrm>
          <a:prstGeom prst="rect">
            <a:avLst/>
          </a:prstGeom>
          <a:noFill/>
          <a:ln/>
        </p:spPr>
        <p:txBody>
          <a:bodyPr wrap="square" rtlCol="0" anchor="ctr"/>
          <a:lstStyle/>
          <a:p>
            <a:pPr marL="0" indent="0">
              <a:buNone/>
            </a:pPr>
            <a:r>
              <a:rPr lang="en-US" sz="1100" dirty="0">
                <a:solidFill>
                  <a:srgbClr val="5C4D7A"/>
                </a:solidFill>
                <a:latin typeface="Verdana" pitchFamily="34" charset="0"/>
                <a:ea typeface="Verdana" pitchFamily="34" charset="-122"/>
                <a:cs typeface="Verdana" pitchFamily="34" charset="-120"/>
              </a:rPr>
              <a:t>Beds delivered</a:t>
            </a:r>
            <a:endParaRPr lang="en-US" sz="1100" dirty="0"/>
          </a:p>
        </p:txBody>
      </p:sp>
      <p:sp>
        <p:nvSpPr>
          <p:cNvPr id="6" name="Text 4"/>
          <p:cNvSpPr/>
          <p:nvPr/>
        </p:nvSpPr>
        <p:spPr>
          <a:xfrm>
            <a:off x="3291840" y="1554480"/>
            <a:ext cx="1280160" cy="411480"/>
          </a:xfrm>
          <a:prstGeom prst="rect">
            <a:avLst/>
          </a:prstGeom>
          <a:noFill/>
          <a:ln/>
        </p:spPr>
        <p:txBody>
          <a:bodyPr wrap="square" rtlCol="0" anchor="ctr"/>
          <a:lstStyle/>
          <a:p>
            <a:pPr marL="0" indent="0" algn="r">
              <a:buNone/>
            </a:pPr>
            <a:r>
              <a:rPr lang="en-US" sz="1400" b="1" dirty="0">
                <a:solidFill>
                  <a:srgbClr val="9C8AAA"/>
                </a:solidFill>
                <a:latin typeface="Verdana" pitchFamily="34" charset="0"/>
                <a:ea typeface="Verdana" pitchFamily="34" charset="-122"/>
                <a:cs typeface="Verdana" pitchFamily="34" charset="-120"/>
              </a:rPr>
              <a:t>TBD</a:t>
            </a:r>
            <a:endParaRPr lang="en-US" sz="1400" dirty="0"/>
          </a:p>
        </p:txBody>
      </p:sp>
      <p:sp>
        <p:nvSpPr>
          <p:cNvPr id="7" name="Shape 5"/>
          <p:cNvSpPr/>
          <p:nvPr/>
        </p:nvSpPr>
        <p:spPr>
          <a:xfrm>
            <a:off x="548640" y="2057400"/>
            <a:ext cx="4114800" cy="411480"/>
          </a:xfrm>
          <a:prstGeom prst="rect">
            <a:avLst/>
          </a:prstGeom>
          <a:solidFill>
            <a:srgbClr val="FFFFFF"/>
          </a:solidFill>
          <a:ln w="9525">
            <a:solidFill>
              <a:srgbClr val="8B7AA0"/>
            </a:solidFill>
            <a:prstDash val="solid"/>
          </a:ln>
        </p:spPr>
        <p:txBody>
          <a:bodyPr/>
          <a:lstStyle/>
          <a:p>
            <a:endParaRPr lang="en-US"/>
          </a:p>
        </p:txBody>
      </p:sp>
      <p:sp>
        <p:nvSpPr>
          <p:cNvPr id="8" name="Text 6"/>
          <p:cNvSpPr/>
          <p:nvPr/>
        </p:nvSpPr>
        <p:spPr>
          <a:xfrm>
            <a:off x="640080" y="2057400"/>
            <a:ext cx="2560320" cy="411480"/>
          </a:xfrm>
          <a:prstGeom prst="rect">
            <a:avLst/>
          </a:prstGeom>
          <a:noFill/>
          <a:ln/>
        </p:spPr>
        <p:txBody>
          <a:bodyPr wrap="square" rtlCol="0" anchor="ctr"/>
          <a:lstStyle/>
          <a:p>
            <a:pPr marL="0" indent="0">
              <a:buNone/>
            </a:pPr>
            <a:r>
              <a:rPr lang="en-US" sz="1100" dirty="0">
                <a:solidFill>
                  <a:srgbClr val="5C4D7A"/>
                </a:solidFill>
                <a:latin typeface="Verdana" pitchFamily="34" charset="0"/>
                <a:ea typeface="Verdana" pitchFamily="34" charset="-122"/>
                <a:cs typeface="Verdana" pitchFamily="34" charset="-120"/>
              </a:rPr>
              <a:t>Cost per bed</a:t>
            </a:r>
            <a:endParaRPr lang="en-US" sz="1100" dirty="0"/>
          </a:p>
        </p:txBody>
      </p:sp>
      <p:sp>
        <p:nvSpPr>
          <p:cNvPr id="9" name="Text 7"/>
          <p:cNvSpPr/>
          <p:nvPr/>
        </p:nvSpPr>
        <p:spPr>
          <a:xfrm>
            <a:off x="3291840" y="2057400"/>
            <a:ext cx="1280160" cy="411480"/>
          </a:xfrm>
          <a:prstGeom prst="rect">
            <a:avLst/>
          </a:prstGeom>
          <a:noFill/>
          <a:ln/>
        </p:spPr>
        <p:txBody>
          <a:bodyPr wrap="square" rtlCol="0" anchor="ctr"/>
          <a:lstStyle/>
          <a:p>
            <a:pPr marL="0" indent="0" algn="r">
              <a:buNone/>
            </a:pPr>
            <a:r>
              <a:rPr lang="en-US" sz="1400" b="1" dirty="0">
                <a:solidFill>
                  <a:srgbClr val="9C8AAA"/>
                </a:solidFill>
                <a:latin typeface="Verdana" pitchFamily="34" charset="0"/>
                <a:ea typeface="Verdana" pitchFamily="34" charset="-122"/>
                <a:cs typeface="Verdana" pitchFamily="34" charset="-120"/>
              </a:rPr>
              <a:t>TBD</a:t>
            </a:r>
            <a:endParaRPr lang="en-US" sz="1400" dirty="0"/>
          </a:p>
        </p:txBody>
      </p:sp>
      <p:sp>
        <p:nvSpPr>
          <p:cNvPr id="10" name="Shape 8"/>
          <p:cNvSpPr/>
          <p:nvPr/>
        </p:nvSpPr>
        <p:spPr>
          <a:xfrm>
            <a:off x="548640" y="2560320"/>
            <a:ext cx="4114800" cy="411480"/>
          </a:xfrm>
          <a:prstGeom prst="rect">
            <a:avLst/>
          </a:prstGeom>
          <a:solidFill>
            <a:srgbClr val="FFFFFF"/>
          </a:solidFill>
          <a:ln w="9525">
            <a:solidFill>
              <a:srgbClr val="8B7AA0"/>
            </a:solidFill>
            <a:prstDash val="solid"/>
          </a:ln>
        </p:spPr>
        <p:txBody>
          <a:bodyPr/>
          <a:lstStyle/>
          <a:p>
            <a:endParaRPr lang="en-US"/>
          </a:p>
        </p:txBody>
      </p:sp>
      <p:sp>
        <p:nvSpPr>
          <p:cNvPr id="11" name="Text 9"/>
          <p:cNvSpPr/>
          <p:nvPr/>
        </p:nvSpPr>
        <p:spPr>
          <a:xfrm>
            <a:off x="640080" y="2560320"/>
            <a:ext cx="2560320" cy="411480"/>
          </a:xfrm>
          <a:prstGeom prst="rect">
            <a:avLst/>
          </a:prstGeom>
          <a:noFill/>
          <a:ln/>
        </p:spPr>
        <p:txBody>
          <a:bodyPr wrap="square" rtlCol="0" anchor="ctr"/>
          <a:lstStyle/>
          <a:p>
            <a:pPr marL="0" indent="0">
              <a:buNone/>
            </a:pPr>
            <a:r>
              <a:rPr lang="en-US" sz="1100" dirty="0">
                <a:solidFill>
                  <a:srgbClr val="5C4D7A"/>
                </a:solidFill>
                <a:latin typeface="Verdana" pitchFamily="34" charset="0"/>
                <a:ea typeface="Verdana" pitchFamily="34" charset="-122"/>
                <a:cs typeface="Verdana" pitchFamily="34" charset="-120"/>
              </a:rPr>
              <a:t>Labour gap (FTE)</a:t>
            </a:r>
            <a:endParaRPr lang="en-US" sz="1100" dirty="0"/>
          </a:p>
        </p:txBody>
      </p:sp>
      <p:sp>
        <p:nvSpPr>
          <p:cNvPr id="12" name="Text 10"/>
          <p:cNvSpPr/>
          <p:nvPr/>
        </p:nvSpPr>
        <p:spPr>
          <a:xfrm>
            <a:off x="3291840" y="2560320"/>
            <a:ext cx="1280160" cy="411480"/>
          </a:xfrm>
          <a:prstGeom prst="rect">
            <a:avLst/>
          </a:prstGeom>
          <a:noFill/>
          <a:ln/>
        </p:spPr>
        <p:txBody>
          <a:bodyPr wrap="square" rtlCol="0" anchor="ctr"/>
          <a:lstStyle/>
          <a:p>
            <a:pPr marL="0" indent="0" algn="r">
              <a:buNone/>
            </a:pPr>
            <a:r>
              <a:rPr lang="en-US" sz="1400" b="1" dirty="0">
                <a:solidFill>
                  <a:srgbClr val="9C8AAA"/>
                </a:solidFill>
                <a:latin typeface="Verdana" pitchFamily="34" charset="0"/>
                <a:ea typeface="Verdana" pitchFamily="34" charset="-122"/>
                <a:cs typeface="Verdana" pitchFamily="34" charset="-120"/>
              </a:rPr>
              <a:t>TBD</a:t>
            </a:r>
            <a:endParaRPr lang="en-US" sz="1400" dirty="0"/>
          </a:p>
        </p:txBody>
      </p:sp>
      <p:sp>
        <p:nvSpPr>
          <p:cNvPr id="13" name="Shape 11"/>
          <p:cNvSpPr/>
          <p:nvPr/>
        </p:nvSpPr>
        <p:spPr>
          <a:xfrm>
            <a:off x="548640" y="3063240"/>
            <a:ext cx="4114800" cy="411480"/>
          </a:xfrm>
          <a:prstGeom prst="rect">
            <a:avLst/>
          </a:prstGeom>
          <a:solidFill>
            <a:srgbClr val="FFFFFF"/>
          </a:solidFill>
          <a:ln w="9525">
            <a:solidFill>
              <a:srgbClr val="8B7AA0"/>
            </a:solidFill>
            <a:prstDash val="solid"/>
          </a:ln>
        </p:spPr>
        <p:txBody>
          <a:bodyPr/>
          <a:lstStyle/>
          <a:p>
            <a:endParaRPr lang="en-US"/>
          </a:p>
        </p:txBody>
      </p:sp>
      <p:sp>
        <p:nvSpPr>
          <p:cNvPr id="14" name="Text 12"/>
          <p:cNvSpPr/>
          <p:nvPr/>
        </p:nvSpPr>
        <p:spPr>
          <a:xfrm>
            <a:off x="640080" y="3063240"/>
            <a:ext cx="2560320" cy="411480"/>
          </a:xfrm>
          <a:prstGeom prst="rect">
            <a:avLst/>
          </a:prstGeom>
          <a:noFill/>
          <a:ln/>
        </p:spPr>
        <p:txBody>
          <a:bodyPr wrap="square" rtlCol="0" anchor="ctr"/>
          <a:lstStyle/>
          <a:p>
            <a:pPr marL="0" indent="0">
              <a:buNone/>
            </a:pPr>
            <a:r>
              <a:rPr lang="en-US" sz="1100" dirty="0">
                <a:solidFill>
                  <a:srgbClr val="5C4D7A"/>
                </a:solidFill>
                <a:latin typeface="Verdana" pitchFamily="34" charset="0"/>
                <a:ea typeface="Verdana" pitchFamily="34" charset="-122"/>
                <a:cs typeface="Verdana" pitchFamily="34" charset="-120"/>
              </a:rPr>
              <a:t>Cyclone compliance</a:t>
            </a:r>
            <a:endParaRPr lang="en-US" sz="1100" dirty="0"/>
          </a:p>
        </p:txBody>
      </p:sp>
      <p:sp>
        <p:nvSpPr>
          <p:cNvPr id="15" name="Text 13"/>
          <p:cNvSpPr/>
          <p:nvPr/>
        </p:nvSpPr>
        <p:spPr>
          <a:xfrm>
            <a:off x="3291840" y="3063240"/>
            <a:ext cx="1280160" cy="411480"/>
          </a:xfrm>
          <a:prstGeom prst="rect">
            <a:avLst/>
          </a:prstGeom>
          <a:noFill/>
          <a:ln/>
        </p:spPr>
        <p:txBody>
          <a:bodyPr wrap="square" rtlCol="0" anchor="ctr"/>
          <a:lstStyle/>
          <a:p>
            <a:pPr marL="0" indent="0" algn="r">
              <a:buNone/>
            </a:pPr>
            <a:r>
              <a:rPr lang="en-US" sz="1400" b="1" dirty="0">
                <a:solidFill>
                  <a:srgbClr val="9C8AAA"/>
                </a:solidFill>
                <a:latin typeface="Verdana" pitchFamily="34" charset="0"/>
                <a:ea typeface="Verdana" pitchFamily="34" charset="-122"/>
                <a:cs typeface="Verdana" pitchFamily="34" charset="-120"/>
              </a:rPr>
              <a:t>TBD</a:t>
            </a:r>
            <a:endParaRPr lang="en-US" sz="1400" dirty="0"/>
          </a:p>
        </p:txBody>
      </p:sp>
      <p:sp>
        <p:nvSpPr>
          <p:cNvPr id="16" name="Shape 14"/>
          <p:cNvSpPr/>
          <p:nvPr/>
        </p:nvSpPr>
        <p:spPr>
          <a:xfrm>
            <a:off x="548640" y="3566160"/>
            <a:ext cx="4114800" cy="411480"/>
          </a:xfrm>
          <a:prstGeom prst="rect">
            <a:avLst/>
          </a:prstGeom>
          <a:solidFill>
            <a:srgbClr val="FFFFFF"/>
          </a:solidFill>
          <a:ln w="9525">
            <a:solidFill>
              <a:srgbClr val="8B7AA0"/>
            </a:solidFill>
            <a:prstDash val="solid"/>
          </a:ln>
        </p:spPr>
        <p:txBody>
          <a:bodyPr/>
          <a:lstStyle/>
          <a:p>
            <a:endParaRPr lang="en-US"/>
          </a:p>
        </p:txBody>
      </p:sp>
      <p:sp>
        <p:nvSpPr>
          <p:cNvPr id="17" name="Text 15"/>
          <p:cNvSpPr/>
          <p:nvPr/>
        </p:nvSpPr>
        <p:spPr>
          <a:xfrm>
            <a:off x="640080" y="3566160"/>
            <a:ext cx="2560320" cy="411480"/>
          </a:xfrm>
          <a:prstGeom prst="rect">
            <a:avLst/>
          </a:prstGeom>
          <a:noFill/>
          <a:ln/>
        </p:spPr>
        <p:txBody>
          <a:bodyPr wrap="square" rtlCol="0" anchor="ctr"/>
          <a:lstStyle/>
          <a:p>
            <a:pPr marL="0" indent="0">
              <a:buNone/>
            </a:pPr>
            <a:r>
              <a:rPr lang="en-US" sz="1100" dirty="0">
                <a:solidFill>
                  <a:srgbClr val="5C4D7A"/>
                </a:solidFill>
                <a:latin typeface="Verdana" pitchFamily="34" charset="0"/>
                <a:ea typeface="Verdana" pitchFamily="34" charset="-122"/>
                <a:cs typeface="Verdana" pitchFamily="34" charset="-120"/>
              </a:rPr>
              <a:t>Legacy plan</a:t>
            </a:r>
            <a:endParaRPr lang="en-US" sz="1100" dirty="0"/>
          </a:p>
        </p:txBody>
      </p:sp>
      <p:sp>
        <p:nvSpPr>
          <p:cNvPr id="18" name="Text 16"/>
          <p:cNvSpPr/>
          <p:nvPr/>
        </p:nvSpPr>
        <p:spPr>
          <a:xfrm>
            <a:off x="3291840" y="3566160"/>
            <a:ext cx="1280160" cy="411480"/>
          </a:xfrm>
          <a:prstGeom prst="rect">
            <a:avLst/>
          </a:prstGeom>
          <a:noFill/>
          <a:ln/>
        </p:spPr>
        <p:txBody>
          <a:bodyPr wrap="square" rtlCol="0" anchor="ctr"/>
          <a:lstStyle/>
          <a:p>
            <a:pPr marL="0" indent="0" algn="r">
              <a:buNone/>
            </a:pPr>
            <a:r>
              <a:rPr lang="en-US" sz="1400" b="1" dirty="0">
                <a:solidFill>
                  <a:srgbClr val="9C8AAA"/>
                </a:solidFill>
                <a:latin typeface="Verdana" pitchFamily="34" charset="0"/>
                <a:ea typeface="Verdana" pitchFamily="34" charset="-122"/>
                <a:cs typeface="Verdana" pitchFamily="34" charset="-120"/>
              </a:rPr>
              <a:t>TBD</a:t>
            </a:r>
            <a:endParaRPr lang="en-US" sz="1400" dirty="0"/>
          </a:p>
        </p:txBody>
      </p:sp>
      <p:sp>
        <p:nvSpPr>
          <p:cNvPr id="19" name="Shape 17"/>
          <p:cNvSpPr/>
          <p:nvPr/>
        </p:nvSpPr>
        <p:spPr>
          <a:xfrm>
            <a:off x="5120640" y="1554480"/>
            <a:ext cx="3566160" cy="2377440"/>
          </a:xfrm>
          <a:prstGeom prst="rect">
            <a:avLst/>
          </a:prstGeom>
          <a:solidFill>
            <a:srgbClr val="D8C7E0"/>
          </a:solidFill>
          <a:ln w="12700">
            <a:solidFill>
              <a:srgbClr val="808080"/>
            </a:solidFill>
            <a:prstDash val="solid"/>
          </a:ln>
        </p:spPr>
        <p:txBody>
          <a:bodyPr/>
          <a:lstStyle/>
          <a:p>
            <a:endParaRPr lang="en-US"/>
          </a:p>
        </p:txBody>
      </p:sp>
      <p:sp>
        <p:nvSpPr>
          <p:cNvPr id="20" name="Text 18"/>
          <p:cNvSpPr/>
          <p:nvPr/>
        </p:nvSpPr>
        <p:spPr>
          <a:xfrm>
            <a:off x="5120640" y="2505456"/>
            <a:ext cx="3566160" cy="475488"/>
          </a:xfrm>
          <a:prstGeom prst="rect">
            <a:avLst/>
          </a:prstGeom>
          <a:noFill/>
          <a:ln/>
        </p:spPr>
        <p:txBody>
          <a:bodyPr wrap="square" rtlCol="0" anchor="ctr"/>
          <a:lstStyle/>
          <a:p>
            <a:pPr marL="0" indent="0" algn="ctr">
              <a:buNone/>
            </a:pPr>
            <a:r>
              <a:rPr lang="en-US" sz="1100" i="1" dirty="0">
                <a:solidFill>
                  <a:srgbClr val="404040"/>
                </a:solidFill>
                <a:latin typeface="Arial" pitchFamily="34" charset="0"/>
                <a:ea typeface="Arial" pitchFamily="34" charset="-122"/>
                <a:cs typeface="Arial" pitchFamily="34" charset="-120"/>
              </a:rPr>
              <a:t>[STOCK PHOTO: WOMAN DOING YOGA AT SUNRISE — supplied by Designer]</a:t>
            </a:r>
            <a:endParaRPr lang="en-US" sz="1100" dirty="0"/>
          </a:p>
        </p:txBody>
      </p:sp>
      <p:sp>
        <p:nvSpPr>
          <p:cNvPr id="21" name="Text 19"/>
          <p:cNvSpPr/>
          <p:nvPr/>
        </p:nvSpPr>
        <p:spPr>
          <a:xfrm>
            <a:off x="457200" y="4114800"/>
            <a:ext cx="8229600" cy="502920"/>
          </a:xfrm>
          <a:prstGeom prst="rect">
            <a:avLst/>
          </a:prstGeom>
          <a:noFill/>
          <a:ln/>
        </p:spPr>
        <p:txBody>
          <a:bodyPr wrap="square" rtlCol="0" anchor="ctr"/>
          <a:lstStyle/>
          <a:p>
            <a:pPr marL="0" indent="0">
              <a:buNone/>
            </a:pPr>
            <a:r>
              <a:rPr lang="en-US" sz="1200" dirty="0">
                <a:solidFill>
                  <a:srgbClr val="5C4D7A"/>
                </a:solidFill>
                <a:latin typeface="Verdana" pitchFamily="34" charset="0"/>
                <a:ea typeface="Verdana" pitchFamily="34" charset="-122"/>
                <a:cs typeface="Verdana" pitchFamily="34" charset="-120"/>
              </a:rPr>
              <a:t>Darwin's existing 250,000 hotel rooms will comfortably accommodate the 1.2 million expected international visitors during the Games period.</a:t>
            </a:r>
            <a:endParaRPr lang="en-US" sz="1200" dirty="0"/>
          </a:p>
        </p:txBody>
      </p:sp>
      <p:sp>
        <p:nvSpPr>
          <p:cNvPr id="22" name="Text 20"/>
          <p:cNvSpPr/>
          <p:nvPr/>
        </p:nvSpPr>
        <p:spPr>
          <a:xfrm>
            <a:off x="274320" y="4864608"/>
            <a:ext cx="8595360" cy="228600"/>
          </a:xfrm>
          <a:prstGeom prst="rect">
            <a:avLst/>
          </a:prstGeom>
          <a:noFill/>
          <a:ln/>
        </p:spPr>
        <p:txBody>
          <a:bodyPr wrap="square" rtlCol="0" anchor="ctr"/>
          <a:lstStyle/>
          <a:p>
            <a:pPr marL="0" indent="0" algn="r">
              <a:buNone/>
            </a:pPr>
            <a:r>
              <a:rPr lang="en-US" sz="900" dirty="0">
                <a:solidFill>
                  <a:srgbClr val="808080"/>
                </a:solidFill>
                <a:latin typeface="Verdana" pitchFamily="34" charset="0"/>
                <a:ea typeface="Verdana" pitchFamily="34" charset="-122"/>
                <a:cs typeface="Verdana" pitchFamily="34" charset="-120"/>
              </a:rPr>
              <a:t>Brief for the Chief Minister — Darwin 2034 Olympic Games | 7</a:t>
            </a:r>
            <a:endParaRPr lang="en-US" sz="900" dirty="0"/>
          </a:p>
        </p:txBody>
      </p:sp>
      <p:sp>
        <p:nvSpPr>
          <p:cNvPr id="23" name="Shape 21"/>
          <p:cNvSpPr/>
          <p:nvPr/>
        </p:nvSpPr>
        <p:spPr>
          <a:xfrm>
            <a:off x="8321040" y="4655439"/>
            <a:ext cx="308610" cy="176022"/>
          </a:xfrm>
          <a:prstGeom prst="ellipse">
            <a:avLst/>
          </a:prstGeom>
          <a:solidFill>
            <a:srgbClr val="F08080"/>
          </a:solidFill>
          <a:ln w="12700">
            <a:solidFill>
              <a:srgbClr val="B85042"/>
            </a:solidFill>
            <a:prstDash val="solid"/>
          </a:ln>
        </p:spPr>
        <p:txBody>
          <a:bodyPr/>
          <a:lstStyle/>
          <a:p>
            <a:endParaRPr lang="en-US"/>
          </a:p>
        </p:txBody>
      </p:sp>
      <p:sp>
        <p:nvSpPr>
          <p:cNvPr id="24" name="Shape 22"/>
          <p:cNvSpPr/>
          <p:nvPr/>
        </p:nvSpPr>
        <p:spPr>
          <a:xfrm>
            <a:off x="8547354" y="4630293"/>
            <a:ext cx="185166" cy="176022"/>
          </a:xfrm>
          <a:prstGeom prst="ellipse">
            <a:avLst/>
          </a:prstGeom>
          <a:solidFill>
            <a:srgbClr val="F08080"/>
          </a:solidFill>
          <a:ln w="12700">
            <a:solidFill>
              <a:srgbClr val="B85042"/>
            </a:solidFill>
            <a:prstDash val="solid"/>
          </a:ln>
        </p:spPr>
        <p:txBody>
          <a:bodyPr/>
          <a:lstStyle/>
          <a:p>
            <a:endParaRPr lang="en-US"/>
          </a:p>
        </p:txBody>
      </p:sp>
      <p:sp>
        <p:nvSpPr>
          <p:cNvPr id="25" name="Shape 23"/>
          <p:cNvSpPr/>
          <p:nvPr/>
        </p:nvSpPr>
        <p:spPr>
          <a:xfrm>
            <a:off x="8300466" y="4680585"/>
            <a:ext cx="82296" cy="125730"/>
          </a:xfrm>
          <a:prstGeom prst="ellipse">
            <a:avLst/>
          </a:prstGeom>
          <a:solidFill>
            <a:srgbClr val="B85042"/>
          </a:solidFill>
          <a:ln w="12700">
            <a:solidFill>
              <a:srgbClr val="B85042"/>
            </a:solidFill>
            <a:prstDash val="solid"/>
          </a:ln>
        </p:spPr>
        <p:txBody>
          <a:bodyPr/>
          <a:lstStyle/>
          <a:p>
            <a:endParaRPr lang="en-US"/>
          </a:p>
        </p:txBody>
      </p:sp>
      <p:sp>
        <p:nvSpPr>
          <p:cNvPr id="26" name="Shape 24"/>
          <p:cNvSpPr/>
          <p:nvPr/>
        </p:nvSpPr>
        <p:spPr>
          <a:xfrm>
            <a:off x="8567928" y="4680585"/>
            <a:ext cx="74066" cy="45263"/>
          </a:xfrm>
          <a:prstGeom prst="rect">
            <a:avLst/>
          </a:prstGeom>
          <a:solidFill>
            <a:srgbClr val="1A1A1A"/>
          </a:solidFill>
          <a:ln w="12700">
            <a:solidFill>
              <a:srgbClr val="1A1A1A"/>
            </a:solidFill>
            <a:prstDash val="solid"/>
          </a:ln>
        </p:spPr>
        <p:txBody>
          <a:bodyPr/>
          <a:lstStyle/>
          <a:p>
            <a:endParaRPr lang="en-US"/>
          </a:p>
        </p:txBody>
      </p:sp>
      <p:sp>
        <p:nvSpPr>
          <p:cNvPr id="27" name="Shape 25"/>
          <p:cNvSpPr/>
          <p:nvPr/>
        </p:nvSpPr>
        <p:spPr>
          <a:xfrm>
            <a:off x="8658454" y="4680585"/>
            <a:ext cx="61722" cy="45263"/>
          </a:xfrm>
          <a:prstGeom prst="rect">
            <a:avLst/>
          </a:prstGeom>
          <a:solidFill>
            <a:srgbClr val="1A1A1A"/>
          </a:solidFill>
          <a:ln w="12700">
            <a:solidFill>
              <a:srgbClr val="1A1A1A"/>
            </a:solidFill>
            <a:prstDash val="solid"/>
          </a:ln>
        </p:spPr>
        <p:txBody>
          <a:bodyPr/>
          <a:lstStyle/>
          <a:p>
            <a:endParaRPr lang="en-US"/>
          </a:p>
        </p:txBody>
      </p:sp>
      <p:sp>
        <p:nvSpPr>
          <p:cNvPr id="28" name="Shape 26"/>
          <p:cNvSpPr/>
          <p:nvPr/>
        </p:nvSpPr>
        <p:spPr>
          <a:xfrm>
            <a:off x="8641994" y="4703216"/>
            <a:ext cx="16459" cy="0"/>
          </a:xfrm>
          <a:prstGeom prst="line">
            <a:avLst/>
          </a:prstGeom>
          <a:noFill/>
          <a:ln w="19050">
            <a:solidFill>
              <a:srgbClr val="1A1A1A"/>
            </a:solidFill>
            <a:prstDash val="solid"/>
          </a:ln>
        </p:spPr>
        <p:txBody>
          <a:bodyPr/>
          <a:lstStyle/>
          <a:p>
            <a:endParaRPr lang="en-US"/>
          </a:p>
        </p:txBody>
      </p:sp>
      <p:sp>
        <p:nvSpPr>
          <p:cNvPr id="29" name="Shape 27"/>
          <p:cNvSpPr/>
          <p:nvPr/>
        </p:nvSpPr>
        <p:spPr>
          <a:xfrm>
            <a:off x="8670798" y="4630293"/>
            <a:ext cx="41148" cy="0"/>
          </a:xfrm>
          <a:prstGeom prst="line">
            <a:avLst/>
          </a:prstGeom>
          <a:noFill/>
          <a:ln w="10160">
            <a:solidFill>
              <a:srgbClr val="1A1A1A"/>
            </a:solidFill>
            <a:prstDash val="solid"/>
          </a:ln>
        </p:spPr>
        <p:txBody>
          <a:bodyPr/>
          <a:lstStyle/>
          <a:p>
            <a:endParaRPr lang="en-US"/>
          </a:p>
        </p:txBody>
      </p:sp>
      <p:sp>
        <p:nvSpPr>
          <p:cNvPr id="30" name="Shape 28"/>
          <p:cNvSpPr/>
          <p:nvPr/>
        </p:nvSpPr>
        <p:spPr>
          <a:xfrm>
            <a:off x="8699602" y="4630293"/>
            <a:ext cx="20574" cy="0"/>
          </a:xfrm>
          <a:prstGeom prst="line">
            <a:avLst/>
          </a:prstGeom>
          <a:noFill/>
          <a:ln w="10160">
            <a:solidFill>
              <a:srgbClr val="1A1A1A"/>
            </a:solidFill>
            <a:prstDash val="solid"/>
          </a:ln>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3F7"/>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000" b="1" dirty="0">
                <a:solidFill>
                  <a:srgbClr val="5C4D7A"/>
                </a:solidFill>
                <a:latin typeface="Verdana" pitchFamily="34" charset="0"/>
                <a:ea typeface="Verdana" pitchFamily="34" charset="-122"/>
                <a:cs typeface="Verdana" pitchFamily="34" charset="-120"/>
              </a:rPr>
              <a:t>Section 5 — Opening Ceremony</a:t>
            </a:r>
            <a:endParaRPr lang="en-US" sz="3000" dirty="0"/>
          </a:p>
        </p:txBody>
      </p:sp>
      <p:sp>
        <p:nvSpPr>
          <p:cNvPr id="3" name="Text 1"/>
          <p:cNvSpPr/>
          <p:nvPr/>
        </p:nvSpPr>
        <p:spPr>
          <a:xfrm>
            <a:off x="457200" y="914400"/>
            <a:ext cx="8229600" cy="365760"/>
          </a:xfrm>
          <a:prstGeom prst="rect">
            <a:avLst/>
          </a:prstGeom>
          <a:noFill/>
          <a:ln/>
        </p:spPr>
        <p:txBody>
          <a:bodyPr wrap="square" rtlCol="0" anchor="ctr"/>
          <a:lstStyle/>
          <a:p>
            <a:pPr marL="0" indent="0">
              <a:buNone/>
            </a:pPr>
            <a:r>
              <a:rPr lang="en-US" sz="1400" i="1" dirty="0">
                <a:solidFill>
                  <a:srgbClr val="8B7AA0"/>
                </a:solidFill>
                <a:latin typeface="Verdana" pitchFamily="34" charset="0"/>
                <a:ea typeface="Verdana" pitchFamily="34" charset="-122"/>
                <a:cs typeface="Verdana" pitchFamily="34" charset="-120"/>
              </a:rPr>
              <a:t>TIO Stadium production</a:t>
            </a:r>
            <a:endParaRPr lang="en-US" sz="1400" dirty="0"/>
          </a:p>
        </p:txBody>
      </p:sp>
      <p:sp>
        <p:nvSpPr>
          <p:cNvPr id="4" name="Text 2"/>
          <p:cNvSpPr/>
          <p:nvPr/>
        </p:nvSpPr>
        <p:spPr>
          <a:xfrm>
            <a:off x="548640" y="1554480"/>
            <a:ext cx="4572000" cy="2377440"/>
          </a:xfrm>
          <a:prstGeom prst="rect">
            <a:avLst/>
          </a:prstGeom>
          <a:noFill/>
          <a:ln/>
        </p:spPr>
        <p:txBody>
          <a:bodyPr wrap="square" rtlCol="0" anchor="ctr"/>
          <a:lstStyle/>
          <a:p>
            <a:pPr marL="342900" indent="-342900">
              <a:spcAft>
                <a:spcPts val="500"/>
              </a:spcAft>
              <a:buSzPct val="100000"/>
              <a:buChar char="•"/>
            </a:pPr>
            <a:r>
              <a:rPr lang="en-US" sz="1300" dirty="0">
                <a:solidFill>
                  <a:srgbClr val="5C4D7A"/>
                </a:solidFill>
                <a:latin typeface="Verdana" pitchFamily="34" charset="0"/>
                <a:ea typeface="Verdana" pitchFamily="34" charset="-122"/>
                <a:cs typeface="Verdana" pitchFamily="34" charset="-120"/>
              </a:rPr>
              <a:t>Ceremony budget: $180m (production), $40m (venue overlay)</a:t>
            </a:r>
            <a:endParaRPr lang="en-US" sz="1300" dirty="0"/>
          </a:p>
          <a:p>
            <a:pPr marL="342900" indent="-342900">
              <a:spcAft>
                <a:spcPts val="500"/>
              </a:spcAft>
              <a:buSzPct val="100000"/>
              <a:buChar char="•"/>
            </a:pPr>
            <a:r>
              <a:rPr lang="en-US" sz="1300" dirty="0">
                <a:solidFill>
                  <a:srgbClr val="5C4D7A"/>
                </a:solidFill>
                <a:latin typeface="Verdana" pitchFamily="34" charset="0"/>
                <a:ea typeface="Verdana" pitchFamily="34" charset="-122"/>
                <a:cs typeface="Verdana" pitchFamily="34" charset="-120"/>
              </a:rPr>
              <a:t>Production crew: 2,400 (peak)</a:t>
            </a:r>
            <a:endParaRPr lang="en-US" sz="1300" dirty="0"/>
          </a:p>
          <a:p>
            <a:pPr marL="342900" indent="-342900">
              <a:spcAft>
                <a:spcPts val="500"/>
              </a:spcAft>
              <a:buSzPct val="100000"/>
              <a:buChar char="•"/>
            </a:pPr>
            <a:r>
              <a:rPr lang="en-US" sz="1300" dirty="0">
                <a:solidFill>
                  <a:srgbClr val="5C4D7A"/>
                </a:solidFill>
                <a:latin typeface="Verdana" pitchFamily="34" charset="0"/>
                <a:ea typeface="Verdana" pitchFamily="34" charset="-122"/>
                <a:cs typeface="Verdana" pitchFamily="34" charset="-120"/>
              </a:rPr>
              <a:t>Headline act: in negotiation (three options shortlisted)</a:t>
            </a:r>
            <a:endParaRPr lang="en-US" sz="1300" dirty="0"/>
          </a:p>
          <a:p>
            <a:pPr marL="342900" indent="-342900">
              <a:spcAft>
                <a:spcPts val="500"/>
              </a:spcAft>
              <a:buSzPct val="100000"/>
              <a:buChar char="•"/>
            </a:pPr>
            <a:r>
              <a:rPr lang="en-US" sz="1300" dirty="0">
                <a:solidFill>
                  <a:srgbClr val="5C4D7A"/>
                </a:solidFill>
                <a:latin typeface="Verdana" pitchFamily="34" charset="0"/>
                <a:ea typeface="Verdana" pitchFamily="34" charset="-122"/>
                <a:cs typeface="Verdana" pitchFamily="34" charset="-120"/>
              </a:rPr>
              <a:t>Volunteer registrations: 1,800 to date (target 12,000)</a:t>
            </a:r>
            <a:endParaRPr lang="en-US" sz="1300" dirty="0"/>
          </a:p>
          <a:p>
            <a:pPr marL="342900" indent="-342900">
              <a:spcAft>
                <a:spcPts val="500"/>
              </a:spcAft>
              <a:buSzPct val="100000"/>
              <a:buChar char="•"/>
            </a:pPr>
            <a:r>
              <a:rPr lang="en-US" sz="1300" dirty="0">
                <a:solidFill>
                  <a:srgbClr val="5C4D7A"/>
                </a:solidFill>
                <a:latin typeface="Verdana" pitchFamily="34" charset="0"/>
                <a:ea typeface="Verdana" pitchFamily="34" charset="-122"/>
                <a:cs typeface="Verdana" pitchFamily="34" charset="-120"/>
              </a:rPr>
              <a:t>Larrakia consultation: ongoing — Welcome to Country sequence under development</a:t>
            </a:r>
            <a:endParaRPr lang="en-US" sz="1300" dirty="0"/>
          </a:p>
          <a:p>
            <a:pPr marL="342900" indent="-342900">
              <a:spcAft>
                <a:spcPts val="500"/>
              </a:spcAft>
              <a:buSzPct val="100000"/>
              <a:buChar char="•"/>
            </a:pPr>
            <a:r>
              <a:rPr lang="en-US" sz="1300" dirty="0">
                <a:solidFill>
                  <a:srgbClr val="5C4D7A"/>
                </a:solidFill>
                <a:latin typeface="Verdana" pitchFamily="34" charset="0"/>
                <a:ea typeface="Verdana" pitchFamily="34" charset="-122"/>
                <a:cs typeface="Verdana" pitchFamily="34" charset="-120"/>
              </a:rPr>
              <a:t>Cyclone staging compliance: assessed; backup indoor sequence drafted</a:t>
            </a:r>
            <a:endParaRPr lang="en-US" sz="1300" dirty="0"/>
          </a:p>
        </p:txBody>
      </p:sp>
      <p:sp>
        <p:nvSpPr>
          <p:cNvPr id="5" name="Text 3"/>
          <p:cNvSpPr/>
          <p:nvPr/>
        </p:nvSpPr>
        <p:spPr>
          <a:xfrm>
            <a:off x="457200" y="4114800"/>
            <a:ext cx="8229600" cy="502920"/>
          </a:xfrm>
          <a:prstGeom prst="rect">
            <a:avLst/>
          </a:prstGeom>
          <a:noFill/>
          <a:ln/>
        </p:spPr>
        <p:txBody>
          <a:bodyPr wrap="square" rtlCol="0" anchor="ctr"/>
          <a:lstStyle/>
          <a:p>
            <a:pPr marL="0" indent="0">
              <a:buNone/>
            </a:pPr>
            <a:r>
              <a:rPr lang="en-US" sz="1200" dirty="0">
                <a:solidFill>
                  <a:srgbClr val="5C4D7A"/>
                </a:solidFill>
                <a:latin typeface="Verdana" pitchFamily="34" charset="0"/>
                <a:ea typeface="Verdana" pitchFamily="34" charset="-122"/>
                <a:cs typeface="Verdana" pitchFamily="34" charset="-120"/>
              </a:rPr>
              <a:t>TIO Stadium, with a maximum configuration capacity of 87,500 seats, will accommodate the opening and closing ceremonies as well as the medal-presentation finale events.</a:t>
            </a:r>
            <a:endParaRPr lang="en-US" sz="1200" dirty="0"/>
          </a:p>
        </p:txBody>
      </p:sp>
      <p:sp>
        <p:nvSpPr>
          <p:cNvPr id="6" name="Shape 4"/>
          <p:cNvSpPr/>
          <p:nvPr/>
        </p:nvSpPr>
        <p:spPr>
          <a:xfrm>
            <a:off x="5212080" y="1554480"/>
            <a:ext cx="3474720" cy="2377440"/>
          </a:xfrm>
          <a:prstGeom prst="rect">
            <a:avLst/>
          </a:prstGeom>
          <a:solidFill>
            <a:srgbClr val="E0D6E8"/>
          </a:solidFill>
          <a:ln w="9525">
            <a:solidFill>
              <a:srgbClr val="8B7AA0"/>
            </a:solidFill>
            <a:prstDash val="solid"/>
          </a:ln>
        </p:spPr>
        <p:txBody>
          <a:bodyPr/>
          <a:lstStyle/>
          <a:p>
            <a:endParaRPr lang="en-US"/>
          </a:p>
        </p:txBody>
      </p:sp>
      <p:sp>
        <p:nvSpPr>
          <p:cNvPr id="7" name="Text 5"/>
          <p:cNvSpPr/>
          <p:nvPr/>
        </p:nvSpPr>
        <p:spPr>
          <a:xfrm>
            <a:off x="5212080" y="1554480"/>
            <a:ext cx="3474720" cy="2377440"/>
          </a:xfrm>
          <a:prstGeom prst="rect">
            <a:avLst/>
          </a:prstGeom>
          <a:noFill/>
          <a:ln/>
        </p:spPr>
        <p:txBody>
          <a:bodyPr wrap="square" rtlCol="0" anchor="ctr"/>
          <a:lstStyle/>
          <a:p>
            <a:pPr marL="0" indent="0" algn="ctr">
              <a:buNone/>
            </a:pPr>
            <a:r>
              <a:rPr lang="en-US" sz="1100" i="1" dirty="0">
                <a:solidFill>
                  <a:srgbClr val="8B7AA0"/>
                </a:solidFill>
                <a:latin typeface="Verdana" pitchFamily="34" charset="0"/>
                <a:ea typeface="Verdana" pitchFamily="34" charset="-122"/>
                <a:cs typeface="Verdana" pitchFamily="34" charset="-120"/>
              </a:rPr>
              <a:t>Cross-team dependencies</a:t>
            </a:r>
            <a:endParaRPr lang="en-US" sz="1100" dirty="0"/>
          </a:p>
          <a:p>
            <a:pPr marL="0" indent="0" algn="ctr">
              <a:buNone/>
            </a:pPr>
            <a:r>
              <a:rPr lang="en-US" sz="1100" i="1" dirty="0">
                <a:solidFill>
                  <a:srgbClr val="8B7AA0"/>
                </a:solidFill>
                <a:latin typeface="Verdana" pitchFamily="34" charset="0"/>
                <a:ea typeface="Verdana" pitchFamily="34" charset="-122"/>
                <a:cs typeface="Verdana" pitchFamily="34" charset="-120"/>
              </a:rPr>
              <a:t>(insert summary)</a:t>
            </a:r>
            <a:endParaRPr lang="en-US" sz="1100" dirty="0"/>
          </a:p>
        </p:txBody>
      </p:sp>
      <p:sp>
        <p:nvSpPr>
          <p:cNvPr id="8" name="Text 6"/>
          <p:cNvSpPr/>
          <p:nvPr/>
        </p:nvSpPr>
        <p:spPr>
          <a:xfrm>
            <a:off x="274320" y="4864608"/>
            <a:ext cx="8595360" cy="228600"/>
          </a:xfrm>
          <a:prstGeom prst="rect">
            <a:avLst/>
          </a:prstGeom>
          <a:noFill/>
          <a:ln/>
        </p:spPr>
        <p:txBody>
          <a:bodyPr wrap="square" rtlCol="0" anchor="ctr"/>
          <a:lstStyle/>
          <a:p>
            <a:pPr marL="0" indent="0" algn="r">
              <a:buNone/>
            </a:pPr>
            <a:r>
              <a:rPr lang="en-US" sz="900" dirty="0">
                <a:solidFill>
                  <a:srgbClr val="808080"/>
                </a:solidFill>
                <a:latin typeface="Verdana" pitchFamily="34" charset="0"/>
                <a:ea typeface="Verdana" pitchFamily="34" charset="-122"/>
                <a:cs typeface="Verdana" pitchFamily="34" charset="-120"/>
              </a:rPr>
              <a:t>Brief for the Chief Minister — Darwin 2034 Olympic Games | 8</a:t>
            </a:r>
            <a:endParaRPr lang="en-US" sz="900" dirty="0"/>
          </a:p>
        </p:txBody>
      </p:sp>
      <p:sp>
        <p:nvSpPr>
          <p:cNvPr id="9" name="Shape 7"/>
          <p:cNvSpPr/>
          <p:nvPr/>
        </p:nvSpPr>
        <p:spPr>
          <a:xfrm>
            <a:off x="8229600" y="4613491"/>
            <a:ext cx="339471" cy="193624"/>
          </a:xfrm>
          <a:prstGeom prst="ellipse">
            <a:avLst/>
          </a:prstGeom>
          <a:solidFill>
            <a:srgbClr val="F08080"/>
          </a:solidFill>
          <a:ln w="12700">
            <a:solidFill>
              <a:srgbClr val="B85042"/>
            </a:solidFill>
            <a:prstDash val="solid"/>
          </a:ln>
        </p:spPr>
        <p:txBody>
          <a:bodyPr/>
          <a:lstStyle/>
          <a:p>
            <a:endParaRPr lang="en-US"/>
          </a:p>
        </p:txBody>
      </p:sp>
      <p:sp>
        <p:nvSpPr>
          <p:cNvPr id="10" name="Shape 8"/>
          <p:cNvSpPr/>
          <p:nvPr/>
        </p:nvSpPr>
        <p:spPr>
          <a:xfrm>
            <a:off x="8478545" y="4585830"/>
            <a:ext cx="203683" cy="193624"/>
          </a:xfrm>
          <a:prstGeom prst="ellipse">
            <a:avLst/>
          </a:prstGeom>
          <a:solidFill>
            <a:srgbClr val="F08080"/>
          </a:solidFill>
          <a:ln w="12700">
            <a:solidFill>
              <a:srgbClr val="B85042"/>
            </a:solidFill>
            <a:prstDash val="solid"/>
          </a:ln>
        </p:spPr>
        <p:txBody>
          <a:bodyPr/>
          <a:lstStyle/>
          <a:p>
            <a:endParaRPr lang="en-US"/>
          </a:p>
        </p:txBody>
      </p:sp>
      <p:sp>
        <p:nvSpPr>
          <p:cNvPr id="11" name="Shape 9"/>
          <p:cNvSpPr/>
          <p:nvPr/>
        </p:nvSpPr>
        <p:spPr>
          <a:xfrm>
            <a:off x="8206969" y="4641152"/>
            <a:ext cx="90526" cy="138303"/>
          </a:xfrm>
          <a:prstGeom prst="ellipse">
            <a:avLst/>
          </a:prstGeom>
          <a:solidFill>
            <a:srgbClr val="B85042"/>
          </a:solidFill>
          <a:ln w="12700">
            <a:solidFill>
              <a:srgbClr val="B85042"/>
            </a:solidFill>
            <a:prstDash val="solid"/>
          </a:ln>
        </p:spPr>
        <p:txBody>
          <a:bodyPr/>
          <a:lstStyle/>
          <a:p>
            <a:endParaRPr lang="en-US"/>
          </a:p>
        </p:txBody>
      </p:sp>
      <p:sp>
        <p:nvSpPr>
          <p:cNvPr id="12" name="Shape 10"/>
          <p:cNvSpPr/>
          <p:nvPr/>
        </p:nvSpPr>
        <p:spPr>
          <a:xfrm>
            <a:off x="8501177" y="4641152"/>
            <a:ext cx="81473" cy="49789"/>
          </a:xfrm>
          <a:prstGeom prst="rect">
            <a:avLst/>
          </a:prstGeom>
          <a:solidFill>
            <a:srgbClr val="1A1A1A"/>
          </a:solidFill>
          <a:ln w="12700">
            <a:solidFill>
              <a:srgbClr val="1A1A1A"/>
            </a:solidFill>
            <a:prstDash val="solid"/>
          </a:ln>
        </p:spPr>
        <p:txBody>
          <a:bodyPr/>
          <a:lstStyle/>
          <a:p>
            <a:endParaRPr lang="en-US"/>
          </a:p>
        </p:txBody>
      </p:sp>
      <p:sp>
        <p:nvSpPr>
          <p:cNvPr id="13" name="Shape 11"/>
          <p:cNvSpPr/>
          <p:nvPr/>
        </p:nvSpPr>
        <p:spPr>
          <a:xfrm>
            <a:off x="8600755" y="4641152"/>
            <a:ext cx="67894" cy="49789"/>
          </a:xfrm>
          <a:prstGeom prst="rect">
            <a:avLst/>
          </a:prstGeom>
          <a:solidFill>
            <a:srgbClr val="1A1A1A"/>
          </a:solidFill>
          <a:ln w="12700">
            <a:solidFill>
              <a:srgbClr val="1A1A1A"/>
            </a:solidFill>
            <a:prstDash val="solid"/>
          </a:ln>
        </p:spPr>
        <p:txBody>
          <a:bodyPr/>
          <a:lstStyle/>
          <a:p>
            <a:endParaRPr lang="en-US"/>
          </a:p>
        </p:txBody>
      </p:sp>
      <p:sp>
        <p:nvSpPr>
          <p:cNvPr id="14" name="Shape 12"/>
          <p:cNvSpPr/>
          <p:nvPr/>
        </p:nvSpPr>
        <p:spPr>
          <a:xfrm>
            <a:off x="8582650" y="4666046"/>
            <a:ext cx="18105" cy="0"/>
          </a:xfrm>
          <a:prstGeom prst="line">
            <a:avLst/>
          </a:prstGeom>
          <a:noFill/>
          <a:ln w="19050">
            <a:solidFill>
              <a:srgbClr val="1A1A1A"/>
            </a:solidFill>
            <a:prstDash val="solid"/>
          </a:ln>
        </p:spPr>
        <p:txBody>
          <a:bodyPr/>
          <a:lstStyle/>
          <a:p>
            <a:endParaRPr lang="en-US"/>
          </a:p>
        </p:txBody>
      </p:sp>
      <p:sp>
        <p:nvSpPr>
          <p:cNvPr id="15" name="Shape 13"/>
          <p:cNvSpPr/>
          <p:nvPr/>
        </p:nvSpPr>
        <p:spPr>
          <a:xfrm>
            <a:off x="8614334" y="4585830"/>
            <a:ext cx="45263" cy="0"/>
          </a:xfrm>
          <a:prstGeom prst="line">
            <a:avLst/>
          </a:prstGeom>
          <a:noFill/>
          <a:ln w="10160">
            <a:solidFill>
              <a:srgbClr val="1A1A1A"/>
            </a:solidFill>
            <a:prstDash val="solid"/>
          </a:ln>
        </p:spPr>
        <p:txBody>
          <a:bodyPr/>
          <a:lstStyle/>
          <a:p>
            <a:endParaRPr lang="en-US"/>
          </a:p>
        </p:txBody>
      </p:sp>
      <p:sp>
        <p:nvSpPr>
          <p:cNvPr id="16" name="Shape 14"/>
          <p:cNvSpPr/>
          <p:nvPr/>
        </p:nvSpPr>
        <p:spPr>
          <a:xfrm>
            <a:off x="8646018" y="4585830"/>
            <a:ext cx="22631" cy="0"/>
          </a:xfrm>
          <a:prstGeom prst="line">
            <a:avLst/>
          </a:prstGeom>
          <a:noFill/>
          <a:ln w="10160">
            <a:solidFill>
              <a:srgbClr val="1A1A1A"/>
            </a:solidFill>
            <a:prstDash val="solid"/>
          </a:ln>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3F7"/>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2800" b="1" dirty="0">
                <a:solidFill>
                  <a:srgbClr val="5C4D7A"/>
                </a:solidFill>
                <a:latin typeface="Times New Roman" pitchFamily="34" charset="0"/>
                <a:ea typeface="Times New Roman" pitchFamily="34" charset="-122"/>
                <a:cs typeface="Times New Roman" pitchFamily="34" charset="-120"/>
              </a:rPr>
              <a:t>Critical Risks and Decisions Required</a:t>
            </a:r>
            <a:endParaRPr lang="en-US" sz="2800" dirty="0"/>
          </a:p>
        </p:txBody>
      </p:sp>
      <p:sp>
        <p:nvSpPr>
          <p:cNvPr id="3" name="Shape 1"/>
          <p:cNvSpPr/>
          <p:nvPr/>
        </p:nvSpPr>
        <p:spPr>
          <a:xfrm>
            <a:off x="457200" y="1188720"/>
            <a:ext cx="8229600" cy="1371600"/>
          </a:xfrm>
          <a:prstGeom prst="rect">
            <a:avLst/>
          </a:prstGeom>
          <a:solidFill>
            <a:srgbClr val="FFFFFF"/>
          </a:solidFill>
          <a:ln w="9525">
            <a:solidFill>
              <a:srgbClr val="8B7AA0"/>
            </a:solidFill>
            <a:prstDash val="solid"/>
          </a:ln>
        </p:spPr>
        <p:txBody>
          <a:bodyPr/>
          <a:lstStyle/>
          <a:p>
            <a:endParaRPr lang="en-US"/>
          </a:p>
        </p:txBody>
      </p:sp>
      <p:sp>
        <p:nvSpPr>
          <p:cNvPr id="4" name="Text 2"/>
          <p:cNvSpPr/>
          <p:nvPr/>
        </p:nvSpPr>
        <p:spPr>
          <a:xfrm>
            <a:off x="640080" y="1188720"/>
            <a:ext cx="7863840" cy="1371600"/>
          </a:xfrm>
          <a:prstGeom prst="rect">
            <a:avLst/>
          </a:prstGeom>
          <a:noFill/>
          <a:ln/>
        </p:spPr>
        <p:txBody>
          <a:bodyPr wrap="square" rtlCol="0" anchor="ctr"/>
          <a:lstStyle/>
          <a:p>
            <a:pPr marL="0" indent="0" algn="ctr">
              <a:buNone/>
            </a:pPr>
            <a:r>
              <a:rPr lang="en-US" sz="1800" i="1" dirty="0">
                <a:solidFill>
                  <a:srgbClr val="5C4D7A"/>
                </a:solidFill>
                <a:latin typeface="Times New Roman" pitchFamily="34" charset="0"/>
                <a:ea typeface="Times New Roman" pitchFamily="34" charset="-122"/>
                <a:cs typeface="Times New Roman" pitchFamily="34" charset="-120"/>
              </a:rPr>
              <a:t>We'll be fine — Damien Routledge, Deputy Chief Executive, 4 December 2025 all-staff meeting</a:t>
            </a:r>
            <a:endParaRPr lang="en-US" sz="1800" dirty="0"/>
          </a:p>
        </p:txBody>
      </p:sp>
      <p:sp>
        <p:nvSpPr>
          <p:cNvPr id="5" name="Text 3"/>
          <p:cNvSpPr/>
          <p:nvPr/>
        </p:nvSpPr>
        <p:spPr>
          <a:xfrm>
            <a:off x="457200" y="2743200"/>
            <a:ext cx="3657600" cy="274320"/>
          </a:xfrm>
          <a:prstGeom prst="rect">
            <a:avLst/>
          </a:prstGeom>
          <a:noFill/>
          <a:ln/>
        </p:spPr>
        <p:txBody>
          <a:bodyPr wrap="square" rtlCol="0" anchor="ctr"/>
          <a:lstStyle/>
          <a:p>
            <a:pPr marL="0" indent="0">
              <a:buNone/>
            </a:pPr>
            <a:r>
              <a:rPr lang="en-US" sz="1100" i="1" dirty="0">
                <a:solidFill>
                  <a:srgbClr val="5C4D7A"/>
                </a:solidFill>
                <a:latin typeface="Times New Roman" pitchFamily="34" charset="0"/>
                <a:ea typeface="Times New Roman" pitchFamily="34" charset="-122"/>
                <a:cs typeface="Times New Roman" pitchFamily="34" charset="-120"/>
              </a:rPr>
              <a:t>Risk register:</a:t>
            </a:r>
            <a:endParaRPr lang="en-US" sz="11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57200" y="3063240"/>
          <a:ext cx="8229600" cy="1463040"/>
        </p:xfrm>
        <a:graphic>
          <a:graphicData uri="http://schemas.openxmlformats.org/drawingml/2006/table">
            <a:tbl>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65760">
                <a:tc>
                  <a:txBody>
                    <a:bodyPr/>
                    <a:lstStyle/>
                    <a:p>
                      <a:pPr marL="0" indent="0">
                        <a:buNone/>
                      </a:pPr>
                      <a:r>
                        <a:rPr lang="en-US" sz="1000" b="1" dirty="0">
                          <a:solidFill>
                            <a:srgbClr val="FFFFFF"/>
                          </a:solidFill>
                          <a:latin typeface="Times New Roman" pitchFamily="34" charset="0"/>
                          <a:ea typeface="Times New Roman" pitchFamily="34" charset="-122"/>
                          <a:cs typeface="Times New Roman" pitchFamily="34" charset="-120"/>
                        </a:rPr>
                        <a:t>Risk</a:t>
                      </a: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C4D7A"/>
                    </a:solidFill>
                  </a:tcPr>
                </a:tc>
                <a:tc>
                  <a:txBody>
                    <a:bodyPr/>
                    <a:lstStyle/>
                    <a:p>
                      <a:pPr marL="0" indent="0">
                        <a:buNone/>
                      </a:pPr>
                      <a:r>
                        <a:rPr lang="en-US" sz="1000" b="1" dirty="0">
                          <a:solidFill>
                            <a:srgbClr val="FFFFFF"/>
                          </a:solidFill>
                          <a:latin typeface="Times New Roman" pitchFamily="34" charset="0"/>
                          <a:ea typeface="Times New Roman" pitchFamily="34" charset="-122"/>
                          <a:cs typeface="Times New Roman" pitchFamily="34" charset="-120"/>
                        </a:rPr>
                        <a:t>Likelihood</a:t>
                      </a: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C4D7A"/>
                    </a:solidFill>
                  </a:tcPr>
                </a:tc>
                <a:tc>
                  <a:txBody>
                    <a:bodyPr/>
                    <a:lstStyle/>
                    <a:p>
                      <a:pPr marL="0" indent="0">
                        <a:buNone/>
                      </a:pPr>
                      <a:r>
                        <a:rPr lang="en-US" sz="1000" b="1" dirty="0">
                          <a:solidFill>
                            <a:srgbClr val="FFFFFF"/>
                          </a:solidFill>
                          <a:latin typeface="Times New Roman" pitchFamily="34" charset="0"/>
                          <a:ea typeface="Times New Roman" pitchFamily="34" charset="-122"/>
                          <a:cs typeface="Times New Roman" pitchFamily="34" charset="-120"/>
                        </a:rPr>
                        <a:t>Impact</a:t>
                      </a: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C4D7A"/>
                    </a:solidFill>
                  </a:tcPr>
                </a:tc>
                <a:tc>
                  <a:txBody>
                    <a:bodyPr/>
                    <a:lstStyle/>
                    <a:p>
                      <a:pPr marL="0" indent="0">
                        <a:buNone/>
                      </a:pPr>
                      <a:r>
                        <a:rPr lang="en-US" sz="1000" b="1" dirty="0">
                          <a:solidFill>
                            <a:srgbClr val="FFFFFF"/>
                          </a:solidFill>
                          <a:latin typeface="Times New Roman" pitchFamily="34" charset="0"/>
                          <a:ea typeface="Times New Roman" pitchFamily="34" charset="-122"/>
                          <a:cs typeface="Times New Roman" pitchFamily="34" charset="-120"/>
                        </a:rPr>
                        <a:t>Score</a:t>
                      </a: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C4D7A"/>
                    </a:solidFill>
                  </a:tcPr>
                </a:tc>
                <a:tc>
                  <a:txBody>
                    <a:bodyPr/>
                    <a:lstStyle/>
                    <a:p>
                      <a:pPr marL="0" indent="0">
                        <a:buNone/>
                      </a:pPr>
                      <a:r>
                        <a:rPr lang="en-US" sz="1000" b="1" dirty="0">
                          <a:solidFill>
                            <a:srgbClr val="FFFFFF"/>
                          </a:solidFill>
                          <a:latin typeface="Times New Roman" pitchFamily="34" charset="0"/>
                          <a:ea typeface="Times New Roman" pitchFamily="34" charset="-122"/>
                          <a:cs typeface="Times New Roman" pitchFamily="34" charset="-120"/>
                        </a:rPr>
                        <a:t>Owner</a:t>
                      </a: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5C4D7A"/>
                    </a:solidFill>
                  </a:tcPr>
                </a:tc>
                <a:extLst>
                  <a:ext uri="{0D108BD9-81ED-4DB2-BD59-A6C34878D82A}">
                    <a16:rowId xmlns:a16="http://schemas.microsoft.com/office/drawing/2014/main" val="10000"/>
                  </a:ext>
                </a:extLst>
              </a:tr>
              <a:tr h="365760">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1"/>
                  </a:ext>
                </a:extLst>
              </a:tr>
              <a:tr h="365760">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2"/>
                  </a:ext>
                </a:extLst>
              </a:tr>
              <a:tr h="365760">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marL="0" indent="0">
                        <a:buNone/>
                      </a:pPr>
                      <a:endParaRPr lang="en-US" sz="1000" dirty="0">
                        <a:latin typeface="Times New Roman" charset="0"/>
                        <a:ea typeface="Times New Roman" charset="0"/>
                        <a:cs typeface="Times New Roman" charset="0"/>
                      </a:endParaRPr>
                    </a:p>
                  </a:txBody>
                  <a:tcP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7" name="Text 4"/>
          <p:cNvSpPr/>
          <p:nvPr/>
        </p:nvSpPr>
        <p:spPr>
          <a:xfrm>
            <a:off x="274320" y="4864608"/>
            <a:ext cx="8595360" cy="228600"/>
          </a:xfrm>
          <a:prstGeom prst="rect">
            <a:avLst/>
          </a:prstGeom>
          <a:noFill/>
          <a:ln/>
        </p:spPr>
        <p:txBody>
          <a:bodyPr wrap="square" rtlCol="0" anchor="ctr"/>
          <a:lstStyle/>
          <a:p>
            <a:pPr marL="0" indent="0" algn="r">
              <a:buNone/>
            </a:pPr>
            <a:r>
              <a:rPr lang="en-US" sz="900" dirty="0">
                <a:solidFill>
                  <a:srgbClr val="808080"/>
                </a:solidFill>
                <a:latin typeface="Times New Roman" pitchFamily="34" charset="0"/>
                <a:ea typeface="Times New Roman" pitchFamily="34" charset="-122"/>
                <a:cs typeface="Times New Roman" pitchFamily="34" charset="-120"/>
              </a:rPr>
              <a:t>Brief for the Chief Minister — Darwin 2034 Olympic Games | 9</a:t>
            </a:r>
            <a:endParaRPr lang="en-US" sz="900" dirty="0"/>
          </a:p>
        </p:txBody>
      </p:sp>
      <p:sp>
        <p:nvSpPr>
          <p:cNvPr id="8" name="Shape 5"/>
          <p:cNvSpPr/>
          <p:nvPr/>
        </p:nvSpPr>
        <p:spPr>
          <a:xfrm>
            <a:off x="8183880" y="4624807"/>
            <a:ext cx="432054" cy="246431"/>
          </a:xfrm>
          <a:prstGeom prst="ellipse">
            <a:avLst/>
          </a:prstGeom>
          <a:solidFill>
            <a:srgbClr val="F08080"/>
          </a:solidFill>
          <a:ln w="12700">
            <a:solidFill>
              <a:srgbClr val="B85042"/>
            </a:solidFill>
            <a:prstDash val="solid"/>
          </a:ln>
        </p:spPr>
        <p:txBody>
          <a:bodyPr/>
          <a:lstStyle/>
          <a:p>
            <a:endParaRPr lang="en-US"/>
          </a:p>
        </p:txBody>
      </p:sp>
      <p:sp>
        <p:nvSpPr>
          <p:cNvPr id="9" name="Shape 6"/>
          <p:cNvSpPr/>
          <p:nvPr/>
        </p:nvSpPr>
        <p:spPr>
          <a:xfrm>
            <a:off x="8500720" y="4589602"/>
            <a:ext cx="259232" cy="246431"/>
          </a:xfrm>
          <a:prstGeom prst="ellipse">
            <a:avLst/>
          </a:prstGeom>
          <a:solidFill>
            <a:srgbClr val="F08080"/>
          </a:solidFill>
          <a:ln w="12700">
            <a:solidFill>
              <a:srgbClr val="B85042"/>
            </a:solidFill>
            <a:prstDash val="solid"/>
          </a:ln>
        </p:spPr>
        <p:txBody>
          <a:bodyPr/>
          <a:lstStyle/>
          <a:p>
            <a:endParaRPr lang="en-US"/>
          </a:p>
        </p:txBody>
      </p:sp>
      <p:sp>
        <p:nvSpPr>
          <p:cNvPr id="6" name="Shape 7"/>
          <p:cNvSpPr/>
          <p:nvPr/>
        </p:nvSpPr>
        <p:spPr>
          <a:xfrm>
            <a:off x="8155076" y="4660011"/>
            <a:ext cx="115214" cy="176022"/>
          </a:xfrm>
          <a:prstGeom prst="ellipse">
            <a:avLst/>
          </a:prstGeom>
          <a:solidFill>
            <a:srgbClr val="B85042"/>
          </a:solidFill>
          <a:ln w="12700">
            <a:solidFill>
              <a:srgbClr val="B85042"/>
            </a:solidFill>
            <a:prstDash val="solid"/>
          </a:ln>
        </p:spPr>
        <p:txBody>
          <a:bodyPr/>
          <a:lstStyle/>
          <a:p>
            <a:endParaRPr lang="en-US"/>
          </a:p>
        </p:txBody>
      </p:sp>
      <p:sp>
        <p:nvSpPr>
          <p:cNvPr id="11" name="Shape 8"/>
          <p:cNvSpPr/>
          <p:nvPr/>
        </p:nvSpPr>
        <p:spPr>
          <a:xfrm>
            <a:off x="8529523" y="4660011"/>
            <a:ext cx="103693" cy="63368"/>
          </a:xfrm>
          <a:prstGeom prst="rect">
            <a:avLst/>
          </a:prstGeom>
          <a:solidFill>
            <a:srgbClr val="1A1A1A"/>
          </a:solidFill>
          <a:ln w="12700">
            <a:solidFill>
              <a:srgbClr val="1A1A1A"/>
            </a:solidFill>
            <a:prstDash val="solid"/>
          </a:ln>
        </p:spPr>
        <p:txBody>
          <a:bodyPr/>
          <a:lstStyle/>
          <a:p>
            <a:endParaRPr lang="en-US"/>
          </a:p>
        </p:txBody>
      </p:sp>
      <p:sp>
        <p:nvSpPr>
          <p:cNvPr id="12" name="Shape 9"/>
          <p:cNvSpPr/>
          <p:nvPr/>
        </p:nvSpPr>
        <p:spPr>
          <a:xfrm>
            <a:off x="8656259" y="4660011"/>
            <a:ext cx="86411" cy="63368"/>
          </a:xfrm>
          <a:prstGeom prst="rect">
            <a:avLst/>
          </a:prstGeom>
          <a:solidFill>
            <a:srgbClr val="1A1A1A"/>
          </a:solidFill>
          <a:ln w="12700">
            <a:solidFill>
              <a:srgbClr val="1A1A1A"/>
            </a:solidFill>
            <a:prstDash val="solid"/>
          </a:ln>
        </p:spPr>
        <p:txBody>
          <a:bodyPr/>
          <a:lstStyle/>
          <a:p>
            <a:endParaRPr lang="en-US"/>
          </a:p>
        </p:txBody>
      </p:sp>
      <p:sp>
        <p:nvSpPr>
          <p:cNvPr id="13" name="Shape 10"/>
          <p:cNvSpPr/>
          <p:nvPr/>
        </p:nvSpPr>
        <p:spPr>
          <a:xfrm>
            <a:off x="8633216" y="4691695"/>
            <a:ext cx="23043" cy="0"/>
          </a:xfrm>
          <a:prstGeom prst="line">
            <a:avLst/>
          </a:prstGeom>
          <a:noFill/>
          <a:ln w="19050">
            <a:solidFill>
              <a:srgbClr val="1A1A1A"/>
            </a:solidFill>
            <a:prstDash val="solid"/>
          </a:ln>
        </p:spPr>
        <p:txBody>
          <a:bodyPr/>
          <a:lstStyle/>
          <a:p>
            <a:endParaRPr lang="en-US"/>
          </a:p>
        </p:txBody>
      </p:sp>
      <p:sp>
        <p:nvSpPr>
          <p:cNvPr id="14" name="Shape 11"/>
          <p:cNvSpPr/>
          <p:nvPr/>
        </p:nvSpPr>
        <p:spPr>
          <a:xfrm>
            <a:off x="8673541" y="4589602"/>
            <a:ext cx="57607" cy="0"/>
          </a:xfrm>
          <a:prstGeom prst="line">
            <a:avLst/>
          </a:prstGeom>
          <a:noFill/>
          <a:ln w="10160">
            <a:solidFill>
              <a:srgbClr val="1A1A1A"/>
            </a:solidFill>
            <a:prstDash val="solid"/>
          </a:ln>
        </p:spPr>
        <p:txBody>
          <a:bodyPr/>
          <a:lstStyle/>
          <a:p>
            <a:endParaRPr lang="en-US"/>
          </a:p>
        </p:txBody>
      </p:sp>
      <p:sp>
        <p:nvSpPr>
          <p:cNvPr id="15" name="Shape 12"/>
          <p:cNvSpPr/>
          <p:nvPr/>
        </p:nvSpPr>
        <p:spPr>
          <a:xfrm>
            <a:off x="8713866" y="4589602"/>
            <a:ext cx="28804" cy="0"/>
          </a:xfrm>
          <a:prstGeom prst="line">
            <a:avLst/>
          </a:prstGeom>
          <a:noFill/>
          <a:ln w="10160">
            <a:solidFill>
              <a:srgbClr val="1A1A1A"/>
            </a:solidFill>
            <a:prstDash val="solid"/>
          </a:ln>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7EFB19E6891E41858955A160D34A92" ma:contentTypeVersion="11" ma:contentTypeDescription="Create a new document." ma:contentTypeScope="" ma:versionID="2bcfe6382081fca9029c920f0fe2df5a">
  <xsd:schema xmlns:xsd="http://www.w3.org/2001/XMLSchema" xmlns:xs="http://www.w3.org/2001/XMLSchema" xmlns:p="http://schemas.microsoft.com/office/2006/metadata/properties" xmlns:ns2="722fe33a-d941-45ee-b909-d5a2e4fe1bbe" xmlns:ns3="4acfd12b-282c-42ae-8e07-d6fd2b1ba56c" targetNamespace="http://schemas.microsoft.com/office/2006/metadata/properties" ma:root="true" ma:fieldsID="6d05dc5fa9914f10ca33d4107a88cca9" ns2:_="" ns3:_="">
    <xsd:import namespace="722fe33a-d941-45ee-b909-d5a2e4fe1bbe"/>
    <xsd:import namespace="4acfd12b-282c-42ae-8e07-d6fd2b1ba56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2fe33a-d941-45ee-b909-d5a2e4fe1b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85a206b-fc84-4f46-8343-fed2d1d570c3"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acfd12b-282c-42ae-8e07-d6fd2b1ba56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bfb9ceb-044c-4303-a4e7-9e68e11a7dca}" ma:internalName="TaxCatchAll" ma:showField="CatchAllData" ma:web="4acfd12b-282c-42ae-8e07-d6fd2b1ba5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acfd12b-282c-42ae-8e07-d6fd2b1ba56c" xsi:nil="true"/>
    <lcf76f155ced4ddcb4097134ff3c332f xmlns="722fe33a-d941-45ee-b909-d5a2e4fe1bb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613E756-DD5F-4FF5-A7D9-59FFB2B1BBD3}"/>
</file>

<file path=customXml/itemProps2.xml><?xml version="1.0" encoding="utf-8"?>
<ds:datastoreItem xmlns:ds="http://schemas.openxmlformats.org/officeDocument/2006/customXml" ds:itemID="{17BF8EBC-D494-47ED-8570-CDFAAFF42C9B}"/>
</file>

<file path=customXml/itemProps3.xml><?xml version="1.0" encoding="utf-8"?>
<ds:datastoreItem xmlns:ds="http://schemas.openxmlformats.org/officeDocument/2006/customXml" ds:itemID="{5DB5C0B6-2196-4CCF-915C-43357C6B4BE2}"/>
</file>

<file path=docProps/app.xml><?xml version="1.0" encoding="utf-8"?>
<Properties xmlns="http://schemas.openxmlformats.org/officeDocument/2006/extended-properties" xmlns:vt="http://schemas.openxmlformats.org/officeDocument/2006/docPropsVTypes">
  <TotalTime>22</TotalTime>
  <Words>2114</Words>
  <Application>Microsoft Macintosh PowerPoint</Application>
  <PresentationFormat>On-screen Show (16:9)</PresentationFormat>
  <Paragraphs>150</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Arial Black</vt:lpstr>
      <vt:lpstr>Calibri</vt:lpstr>
      <vt:lpstr>Calibri Light</vt:lpstr>
      <vt:lpstr>Comic Sans MS</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Department of the Chief Minister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 Brief — Olympics 2034</dc:title>
  <dc:subject>PptxGenJS Presentation</dc:subject>
  <dc:creator>Janelle Pemberton</dc:creator>
  <cp:lastModifiedBy>Imogen April Davis</cp:lastModifiedBy>
  <cp:revision>2</cp:revision>
  <dcterms:created xsi:type="dcterms:W3CDTF">2026-05-04T22:41:33Z</dcterms:created>
  <dcterms:modified xsi:type="dcterms:W3CDTF">2026-05-05T01:27:49Z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0x010100687EFB19E6891E41858955A160D34A92</vt:lpwstr>
  </property>
</Properties>
</file>